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Lst>
  <p:notesMasterIdLst>
    <p:notesMasterId r:id="rId18"/>
  </p:notesMasterIdLst>
  <p:handoutMasterIdLst>
    <p:handoutMasterId r:id="rId19"/>
  </p:handoutMasterIdLst>
  <p:sldIdLst>
    <p:sldId id="261" r:id="rId5"/>
    <p:sldId id="262" r:id="rId6"/>
    <p:sldId id="263" r:id="rId7"/>
    <p:sldId id="264" r:id="rId8"/>
    <p:sldId id="265" r:id="rId9"/>
    <p:sldId id="266" r:id="rId10"/>
    <p:sldId id="267" r:id="rId11"/>
    <p:sldId id="268" r:id="rId12"/>
    <p:sldId id="269" r:id="rId13"/>
    <p:sldId id="270" r:id="rId14"/>
    <p:sldId id="271" r:id="rId15"/>
    <p:sldId id="275"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5934"/>
  </p:normalViewPr>
  <p:slideViewPr>
    <p:cSldViewPr snapToGrid="0">
      <p:cViewPr varScale="1">
        <p:scale>
          <a:sx n="77" d="100"/>
          <a:sy n="77" d="100"/>
        </p:scale>
        <p:origin x="268" y="7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www.linkedin.com/in/richard-v-chua-md-faans-facs-051b7940/" TargetMode="External"/><Relationship Id="rId2" Type="http://schemas.openxmlformats.org/officeDocument/2006/relationships/hyperlink" Target="https://medicine.arizona.edu/person/rein-anton-md-phd" TargetMode="External"/><Relationship Id="rId1" Type="http://schemas.openxmlformats.org/officeDocument/2006/relationships/hyperlink" Target="https://www.linkedin.com/in/eniko-enikov-618b8b106/" TargetMode="External"/><Relationship Id="rId5" Type="http://schemas.openxmlformats.org/officeDocument/2006/relationships/hyperlink" Target="https://www.linkedin.com/in/emre-toker/" TargetMode="External"/><Relationship Id="rId4" Type="http://schemas.openxmlformats.org/officeDocument/2006/relationships/hyperlink" Target="https://www.linkedin.com/in/anthony-m-avellino-m-d-m-b-a-aa52a536/"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linkedin.com/in/emre-toker/" TargetMode="External"/><Relationship Id="rId2" Type="http://schemas.openxmlformats.org/officeDocument/2006/relationships/hyperlink" Target="https://medicine.arizona.edu/person/rein-anton-md-phd" TargetMode="External"/><Relationship Id="rId1" Type="http://schemas.openxmlformats.org/officeDocument/2006/relationships/hyperlink" Target="https://www.linkedin.com/in/eniko-enikov-618b8b106/" TargetMode="External"/><Relationship Id="rId5" Type="http://schemas.openxmlformats.org/officeDocument/2006/relationships/hyperlink" Target="https://www.linkedin.com/in/anthony-m-avellino-m-d-m-b-a-aa52a536/" TargetMode="External"/><Relationship Id="rId4" Type="http://schemas.openxmlformats.org/officeDocument/2006/relationships/hyperlink" Target="https://www.linkedin.com/in/richard-v-chua-md-faans-facs-051b794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0F753-49BE-4605-A9D4-6E276CCED07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CD68683-DA77-4502-ADE7-780668F48C02}">
      <dgm:prSet/>
      <dgm:spPr/>
      <dgm:t>
        <a:bodyPr/>
        <a:lstStyle/>
        <a:p>
          <a:r>
            <a:rPr lang="en-US"/>
            <a:t>An initial disclosure to the University of Arizona IP office ( Tech Launch Arizona, TLA) has been filed in 2017 under UA17-202</a:t>
          </a:r>
        </a:p>
      </dgm:t>
    </dgm:pt>
    <dgm:pt modelId="{46CCAFA4-C2D8-4119-9399-D29930D469DC}" type="parTrans" cxnId="{C1C6439A-9B39-4E7B-8510-5FFE85538365}">
      <dgm:prSet/>
      <dgm:spPr/>
      <dgm:t>
        <a:bodyPr/>
        <a:lstStyle/>
        <a:p>
          <a:endParaRPr lang="en-US"/>
        </a:p>
      </dgm:t>
    </dgm:pt>
    <dgm:pt modelId="{545D4A46-3850-43C0-9ED9-F0C59407C4ED}" type="sibTrans" cxnId="{C1C6439A-9B39-4E7B-8510-5FFE85538365}">
      <dgm:prSet/>
      <dgm:spPr/>
      <dgm:t>
        <a:bodyPr/>
        <a:lstStyle/>
        <a:p>
          <a:endParaRPr lang="en-US"/>
        </a:p>
      </dgm:t>
    </dgm:pt>
    <dgm:pt modelId="{CFB5DCDE-53ED-457D-8B54-F3C8CFCA8E70}">
      <dgm:prSet/>
      <dgm:spPr/>
      <dgm:t>
        <a:bodyPr/>
        <a:lstStyle/>
        <a:p>
          <a:r>
            <a:rPr lang="en-US"/>
            <a:t>TLA has filed a provisional patent application with USPTO under reference UNIA 21.27 PROV on Dec 15, 2022</a:t>
          </a:r>
        </a:p>
      </dgm:t>
    </dgm:pt>
    <dgm:pt modelId="{BE7BBA6D-8C76-43AC-B676-BDF6F1A08456}" type="parTrans" cxnId="{B036364A-8537-498E-B008-D00D3093462B}">
      <dgm:prSet/>
      <dgm:spPr/>
      <dgm:t>
        <a:bodyPr/>
        <a:lstStyle/>
        <a:p>
          <a:endParaRPr lang="en-US"/>
        </a:p>
      </dgm:t>
    </dgm:pt>
    <dgm:pt modelId="{C3A913F1-5E1B-415E-A933-EF1CDFD135AF}" type="sibTrans" cxnId="{B036364A-8537-498E-B008-D00D3093462B}">
      <dgm:prSet/>
      <dgm:spPr/>
      <dgm:t>
        <a:bodyPr/>
        <a:lstStyle/>
        <a:p>
          <a:endParaRPr lang="en-US"/>
        </a:p>
      </dgm:t>
    </dgm:pt>
    <dgm:pt modelId="{F6F9CED9-6AEF-4821-919A-0713CED81492}">
      <dgm:prSet/>
      <dgm:spPr/>
      <dgm:t>
        <a:bodyPr/>
        <a:lstStyle/>
        <a:p>
          <a:r>
            <a:rPr lang="en-US" dirty="0"/>
            <a:t>The IP covers the current design and the components of the current system.</a:t>
          </a:r>
        </a:p>
      </dgm:t>
    </dgm:pt>
    <dgm:pt modelId="{71D0022E-2A4C-4957-882C-5C4C63761856}" type="parTrans" cxnId="{DEA55C94-71FC-4F65-8CD7-F8B20FDA925A}">
      <dgm:prSet/>
      <dgm:spPr/>
      <dgm:t>
        <a:bodyPr/>
        <a:lstStyle/>
        <a:p>
          <a:endParaRPr lang="en-US"/>
        </a:p>
      </dgm:t>
    </dgm:pt>
    <dgm:pt modelId="{8AC9B262-A82D-431C-83F5-99419994276F}" type="sibTrans" cxnId="{DEA55C94-71FC-4F65-8CD7-F8B20FDA925A}">
      <dgm:prSet/>
      <dgm:spPr/>
      <dgm:t>
        <a:bodyPr/>
        <a:lstStyle/>
        <a:p>
          <a:endParaRPr lang="en-US"/>
        </a:p>
      </dgm:t>
    </dgm:pt>
    <dgm:pt modelId="{8154C550-4EB7-47B8-AA79-17370A061622}">
      <dgm:prSet/>
      <dgm:spPr/>
      <dgm:t>
        <a:bodyPr/>
        <a:lstStyle/>
        <a:p>
          <a:r>
            <a:rPr lang="en-US"/>
            <a:t>TLA will file a utility application before Dec 15,2023 with additional claims based on the proposed work in this proposal.</a:t>
          </a:r>
        </a:p>
      </dgm:t>
    </dgm:pt>
    <dgm:pt modelId="{05BA20F5-E6D7-4849-8A65-F0F7D0D4681A}" type="parTrans" cxnId="{DD309584-E905-4847-8484-17074243E039}">
      <dgm:prSet/>
      <dgm:spPr/>
      <dgm:t>
        <a:bodyPr/>
        <a:lstStyle/>
        <a:p>
          <a:endParaRPr lang="en-US"/>
        </a:p>
      </dgm:t>
    </dgm:pt>
    <dgm:pt modelId="{58D3B384-AEDE-4B0B-AD9C-3A1AD719C789}" type="sibTrans" cxnId="{DD309584-E905-4847-8484-17074243E039}">
      <dgm:prSet/>
      <dgm:spPr/>
      <dgm:t>
        <a:bodyPr/>
        <a:lstStyle/>
        <a:p>
          <a:endParaRPr lang="en-US"/>
        </a:p>
      </dgm:t>
    </dgm:pt>
    <dgm:pt modelId="{3216E990-9C3B-48FD-9A81-F40931C96993}">
      <dgm:prSet/>
      <dgm:spPr/>
      <dgm:t>
        <a:bodyPr/>
        <a:lstStyle/>
        <a:p>
          <a:r>
            <a:rPr lang="en-US"/>
            <a:t>A licensing plan and a creation of a start-up company has been pre-approved by the director of TLA, Douglas M Hockstad in January 2022.</a:t>
          </a:r>
        </a:p>
      </dgm:t>
    </dgm:pt>
    <dgm:pt modelId="{4E9295F2-63BA-4E6D-A7BE-2EBE674AAE00}" type="parTrans" cxnId="{6F3DC614-F954-4C07-A58D-2C6DB9021473}">
      <dgm:prSet/>
      <dgm:spPr/>
      <dgm:t>
        <a:bodyPr/>
        <a:lstStyle/>
        <a:p>
          <a:endParaRPr lang="en-US"/>
        </a:p>
      </dgm:t>
    </dgm:pt>
    <dgm:pt modelId="{A1A6818B-6C8A-4E57-8EF0-F864EAE15992}" type="sibTrans" cxnId="{6F3DC614-F954-4C07-A58D-2C6DB9021473}">
      <dgm:prSet/>
      <dgm:spPr/>
      <dgm:t>
        <a:bodyPr/>
        <a:lstStyle/>
        <a:p>
          <a:endParaRPr lang="en-US"/>
        </a:p>
      </dgm:t>
    </dgm:pt>
    <dgm:pt modelId="{83CB8071-523C-4B48-A1D0-5773E392CE3A}" type="pres">
      <dgm:prSet presAssocID="{DA90F753-49BE-4605-A9D4-6E276CCED072}" presName="outerComposite" presStyleCnt="0">
        <dgm:presLayoutVars>
          <dgm:chMax val="5"/>
          <dgm:dir/>
          <dgm:resizeHandles val="exact"/>
        </dgm:presLayoutVars>
      </dgm:prSet>
      <dgm:spPr/>
    </dgm:pt>
    <dgm:pt modelId="{A6D9983A-C2AC-4D13-B23B-2FCA470E7032}" type="pres">
      <dgm:prSet presAssocID="{DA90F753-49BE-4605-A9D4-6E276CCED072}" presName="dummyMaxCanvas" presStyleCnt="0">
        <dgm:presLayoutVars/>
      </dgm:prSet>
      <dgm:spPr/>
    </dgm:pt>
    <dgm:pt modelId="{03A1C74F-6FBE-47B6-A6D4-4329FD430962}" type="pres">
      <dgm:prSet presAssocID="{DA90F753-49BE-4605-A9D4-6E276CCED072}" presName="FiveNodes_1" presStyleLbl="node1" presStyleIdx="0" presStyleCnt="5">
        <dgm:presLayoutVars>
          <dgm:bulletEnabled val="1"/>
        </dgm:presLayoutVars>
      </dgm:prSet>
      <dgm:spPr/>
    </dgm:pt>
    <dgm:pt modelId="{7A1C43ED-1548-46E4-92EA-D1C3BE99ED2F}" type="pres">
      <dgm:prSet presAssocID="{DA90F753-49BE-4605-A9D4-6E276CCED072}" presName="FiveNodes_2" presStyleLbl="node1" presStyleIdx="1" presStyleCnt="5">
        <dgm:presLayoutVars>
          <dgm:bulletEnabled val="1"/>
        </dgm:presLayoutVars>
      </dgm:prSet>
      <dgm:spPr/>
    </dgm:pt>
    <dgm:pt modelId="{C1BC55A7-D87F-466E-ACB0-512052FEAA2E}" type="pres">
      <dgm:prSet presAssocID="{DA90F753-49BE-4605-A9D4-6E276CCED072}" presName="FiveNodes_3" presStyleLbl="node1" presStyleIdx="2" presStyleCnt="5">
        <dgm:presLayoutVars>
          <dgm:bulletEnabled val="1"/>
        </dgm:presLayoutVars>
      </dgm:prSet>
      <dgm:spPr/>
    </dgm:pt>
    <dgm:pt modelId="{B6615027-BBDA-4AF6-9D51-8EA47BBB5F61}" type="pres">
      <dgm:prSet presAssocID="{DA90F753-49BE-4605-A9D4-6E276CCED072}" presName="FiveNodes_4" presStyleLbl="node1" presStyleIdx="3" presStyleCnt="5">
        <dgm:presLayoutVars>
          <dgm:bulletEnabled val="1"/>
        </dgm:presLayoutVars>
      </dgm:prSet>
      <dgm:spPr/>
    </dgm:pt>
    <dgm:pt modelId="{80B45AF5-733F-428B-B3C9-D4361A1191E4}" type="pres">
      <dgm:prSet presAssocID="{DA90F753-49BE-4605-A9D4-6E276CCED072}" presName="FiveNodes_5" presStyleLbl="node1" presStyleIdx="4" presStyleCnt="5">
        <dgm:presLayoutVars>
          <dgm:bulletEnabled val="1"/>
        </dgm:presLayoutVars>
      </dgm:prSet>
      <dgm:spPr/>
    </dgm:pt>
    <dgm:pt modelId="{B68A91C5-029B-4AC3-B00E-66DA6940AC05}" type="pres">
      <dgm:prSet presAssocID="{DA90F753-49BE-4605-A9D4-6E276CCED072}" presName="FiveConn_1-2" presStyleLbl="fgAccFollowNode1" presStyleIdx="0" presStyleCnt="4">
        <dgm:presLayoutVars>
          <dgm:bulletEnabled val="1"/>
        </dgm:presLayoutVars>
      </dgm:prSet>
      <dgm:spPr/>
    </dgm:pt>
    <dgm:pt modelId="{CE06C904-2776-47FA-AD29-064C100152B8}" type="pres">
      <dgm:prSet presAssocID="{DA90F753-49BE-4605-A9D4-6E276CCED072}" presName="FiveConn_2-3" presStyleLbl="fgAccFollowNode1" presStyleIdx="1" presStyleCnt="4">
        <dgm:presLayoutVars>
          <dgm:bulletEnabled val="1"/>
        </dgm:presLayoutVars>
      </dgm:prSet>
      <dgm:spPr/>
    </dgm:pt>
    <dgm:pt modelId="{0A3647D9-AE06-457E-AD81-3F5AD641271A}" type="pres">
      <dgm:prSet presAssocID="{DA90F753-49BE-4605-A9D4-6E276CCED072}" presName="FiveConn_3-4" presStyleLbl="fgAccFollowNode1" presStyleIdx="2" presStyleCnt="4">
        <dgm:presLayoutVars>
          <dgm:bulletEnabled val="1"/>
        </dgm:presLayoutVars>
      </dgm:prSet>
      <dgm:spPr/>
    </dgm:pt>
    <dgm:pt modelId="{A7A1A238-B109-4CA7-ACCD-BE2DA8E8F1BE}" type="pres">
      <dgm:prSet presAssocID="{DA90F753-49BE-4605-A9D4-6E276CCED072}" presName="FiveConn_4-5" presStyleLbl="fgAccFollowNode1" presStyleIdx="3" presStyleCnt="4">
        <dgm:presLayoutVars>
          <dgm:bulletEnabled val="1"/>
        </dgm:presLayoutVars>
      </dgm:prSet>
      <dgm:spPr/>
    </dgm:pt>
    <dgm:pt modelId="{BD1D4DB2-6F1B-4D7D-9943-8D752EA5CD68}" type="pres">
      <dgm:prSet presAssocID="{DA90F753-49BE-4605-A9D4-6E276CCED072}" presName="FiveNodes_1_text" presStyleLbl="node1" presStyleIdx="4" presStyleCnt="5">
        <dgm:presLayoutVars>
          <dgm:bulletEnabled val="1"/>
        </dgm:presLayoutVars>
      </dgm:prSet>
      <dgm:spPr/>
    </dgm:pt>
    <dgm:pt modelId="{BC35FC0D-D1BE-456A-8D9D-999FB5A5A181}" type="pres">
      <dgm:prSet presAssocID="{DA90F753-49BE-4605-A9D4-6E276CCED072}" presName="FiveNodes_2_text" presStyleLbl="node1" presStyleIdx="4" presStyleCnt="5">
        <dgm:presLayoutVars>
          <dgm:bulletEnabled val="1"/>
        </dgm:presLayoutVars>
      </dgm:prSet>
      <dgm:spPr/>
    </dgm:pt>
    <dgm:pt modelId="{53A8D6F5-2B79-40FA-BFCC-5577B6608AF4}" type="pres">
      <dgm:prSet presAssocID="{DA90F753-49BE-4605-A9D4-6E276CCED072}" presName="FiveNodes_3_text" presStyleLbl="node1" presStyleIdx="4" presStyleCnt="5">
        <dgm:presLayoutVars>
          <dgm:bulletEnabled val="1"/>
        </dgm:presLayoutVars>
      </dgm:prSet>
      <dgm:spPr/>
    </dgm:pt>
    <dgm:pt modelId="{18F07BC2-9A95-4B60-A5BF-66C909F5C4C9}" type="pres">
      <dgm:prSet presAssocID="{DA90F753-49BE-4605-A9D4-6E276CCED072}" presName="FiveNodes_4_text" presStyleLbl="node1" presStyleIdx="4" presStyleCnt="5">
        <dgm:presLayoutVars>
          <dgm:bulletEnabled val="1"/>
        </dgm:presLayoutVars>
      </dgm:prSet>
      <dgm:spPr/>
    </dgm:pt>
    <dgm:pt modelId="{32462690-13F0-4BA5-9CDE-08913F13E74A}" type="pres">
      <dgm:prSet presAssocID="{DA90F753-49BE-4605-A9D4-6E276CCED072}" presName="FiveNodes_5_text" presStyleLbl="node1" presStyleIdx="4" presStyleCnt="5">
        <dgm:presLayoutVars>
          <dgm:bulletEnabled val="1"/>
        </dgm:presLayoutVars>
      </dgm:prSet>
      <dgm:spPr/>
    </dgm:pt>
  </dgm:ptLst>
  <dgm:cxnLst>
    <dgm:cxn modelId="{C2055314-56D2-4EDF-8559-EC641121AE42}" type="presOf" srcId="{CFB5DCDE-53ED-457D-8B54-F3C8CFCA8E70}" destId="{7A1C43ED-1548-46E4-92EA-D1C3BE99ED2F}" srcOrd="0" destOrd="0" presId="urn:microsoft.com/office/officeart/2005/8/layout/vProcess5"/>
    <dgm:cxn modelId="{6F3DC614-F954-4C07-A58D-2C6DB9021473}" srcId="{DA90F753-49BE-4605-A9D4-6E276CCED072}" destId="{3216E990-9C3B-48FD-9A81-F40931C96993}" srcOrd="4" destOrd="0" parTransId="{4E9295F2-63BA-4E6D-A7BE-2EBE674AAE00}" sibTransId="{A1A6818B-6C8A-4E57-8EF0-F864EAE15992}"/>
    <dgm:cxn modelId="{10909215-F95D-47E7-A223-51C1825F2408}" type="presOf" srcId="{F6F9CED9-6AEF-4821-919A-0713CED81492}" destId="{C1BC55A7-D87F-466E-ACB0-512052FEAA2E}" srcOrd="0" destOrd="0" presId="urn:microsoft.com/office/officeart/2005/8/layout/vProcess5"/>
    <dgm:cxn modelId="{6834A01E-40C9-4359-B34E-1146B6260BC2}" type="presOf" srcId="{CFB5DCDE-53ED-457D-8B54-F3C8CFCA8E70}" destId="{BC35FC0D-D1BE-456A-8D9D-999FB5A5A181}" srcOrd="1" destOrd="0" presId="urn:microsoft.com/office/officeart/2005/8/layout/vProcess5"/>
    <dgm:cxn modelId="{1906AC25-AF63-40A8-BAE7-B6DF4ECB049B}" type="presOf" srcId="{C3A913F1-5E1B-415E-A933-EF1CDFD135AF}" destId="{CE06C904-2776-47FA-AD29-064C100152B8}" srcOrd="0" destOrd="0" presId="urn:microsoft.com/office/officeart/2005/8/layout/vProcess5"/>
    <dgm:cxn modelId="{299FF926-BD37-4CCD-A70F-B793374DE17E}" type="presOf" srcId="{9CD68683-DA77-4502-ADE7-780668F48C02}" destId="{03A1C74F-6FBE-47B6-A6D4-4329FD430962}" srcOrd="0" destOrd="0" presId="urn:microsoft.com/office/officeart/2005/8/layout/vProcess5"/>
    <dgm:cxn modelId="{53021E2D-F0FD-4EE7-B955-B166B3C46F88}" type="presOf" srcId="{8AC9B262-A82D-431C-83F5-99419994276F}" destId="{0A3647D9-AE06-457E-AD81-3F5AD641271A}" srcOrd="0" destOrd="0" presId="urn:microsoft.com/office/officeart/2005/8/layout/vProcess5"/>
    <dgm:cxn modelId="{3C5A8334-2F53-4123-A60A-7CDBC5BDEC75}" type="presOf" srcId="{58D3B384-AEDE-4B0B-AD9C-3A1AD719C789}" destId="{A7A1A238-B109-4CA7-ACCD-BE2DA8E8F1BE}" srcOrd="0" destOrd="0" presId="urn:microsoft.com/office/officeart/2005/8/layout/vProcess5"/>
    <dgm:cxn modelId="{917B5E38-18F1-4021-83A3-EC7BE9BFA377}" type="presOf" srcId="{545D4A46-3850-43C0-9ED9-F0C59407C4ED}" destId="{B68A91C5-029B-4AC3-B00E-66DA6940AC05}" srcOrd="0" destOrd="0" presId="urn:microsoft.com/office/officeart/2005/8/layout/vProcess5"/>
    <dgm:cxn modelId="{B036364A-8537-498E-B008-D00D3093462B}" srcId="{DA90F753-49BE-4605-A9D4-6E276CCED072}" destId="{CFB5DCDE-53ED-457D-8B54-F3C8CFCA8E70}" srcOrd="1" destOrd="0" parTransId="{BE7BBA6D-8C76-43AC-B676-BDF6F1A08456}" sibTransId="{C3A913F1-5E1B-415E-A933-EF1CDFD135AF}"/>
    <dgm:cxn modelId="{5D1CE76B-BADC-4A11-B391-96FA13AFFA99}" type="presOf" srcId="{F6F9CED9-6AEF-4821-919A-0713CED81492}" destId="{53A8D6F5-2B79-40FA-BFCC-5577B6608AF4}" srcOrd="1" destOrd="0" presId="urn:microsoft.com/office/officeart/2005/8/layout/vProcess5"/>
    <dgm:cxn modelId="{C42B0D4D-ED82-4FC9-A099-4D6728A9FC2C}" type="presOf" srcId="{8154C550-4EB7-47B8-AA79-17370A061622}" destId="{18F07BC2-9A95-4B60-A5BF-66C909F5C4C9}" srcOrd="1" destOrd="0" presId="urn:microsoft.com/office/officeart/2005/8/layout/vProcess5"/>
    <dgm:cxn modelId="{DD309584-E905-4847-8484-17074243E039}" srcId="{DA90F753-49BE-4605-A9D4-6E276CCED072}" destId="{8154C550-4EB7-47B8-AA79-17370A061622}" srcOrd="3" destOrd="0" parTransId="{05BA20F5-E6D7-4849-8A65-F0F7D0D4681A}" sibTransId="{58D3B384-AEDE-4B0B-AD9C-3A1AD719C789}"/>
    <dgm:cxn modelId="{E6495191-83DE-447D-AE1F-97E85C1865DF}" type="presOf" srcId="{DA90F753-49BE-4605-A9D4-6E276CCED072}" destId="{83CB8071-523C-4B48-A1D0-5773E392CE3A}" srcOrd="0" destOrd="0" presId="urn:microsoft.com/office/officeart/2005/8/layout/vProcess5"/>
    <dgm:cxn modelId="{DEA55C94-71FC-4F65-8CD7-F8B20FDA925A}" srcId="{DA90F753-49BE-4605-A9D4-6E276CCED072}" destId="{F6F9CED9-6AEF-4821-919A-0713CED81492}" srcOrd="2" destOrd="0" parTransId="{71D0022E-2A4C-4957-882C-5C4C63761856}" sibTransId="{8AC9B262-A82D-431C-83F5-99419994276F}"/>
    <dgm:cxn modelId="{C1C6439A-9B39-4E7B-8510-5FFE85538365}" srcId="{DA90F753-49BE-4605-A9D4-6E276CCED072}" destId="{9CD68683-DA77-4502-ADE7-780668F48C02}" srcOrd="0" destOrd="0" parTransId="{46CCAFA4-C2D8-4119-9399-D29930D469DC}" sibTransId="{545D4A46-3850-43C0-9ED9-F0C59407C4ED}"/>
    <dgm:cxn modelId="{19221AA4-4E17-426B-A4EA-3CC69942B44A}" type="presOf" srcId="{9CD68683-DA77-4502-ADE7-780668F48C02}" destId="{BD1D4DB2-6F1B-4D7D-9943-8D752EA5CD68}" srcOrd="1" destOrd="0" presId="urn:microsoft.com/office/officeart/2005/8/layout/vProcess5"/>
    <dgm:cxn modelId="{A9E0A9BA-8012-431D-B33A-0C18600522F3}" type="presOf" srcId="{3216E990-9C3B-48FD-9A81-F40931C96993}" destId="{80B45AF5-733F-428B-B3C9-D4361A1191E4}" srcOrd="0" destOrd="0" presId="urn:microsoft.com/office/officeart/2005/8/layout/vProcess5"/>
    <dgm:cxn modelId="{651DC1EA-2183-489F-AD65-29A48648C806}" type="presOf" srcId="{8154C550-4EB7-47B8-AA79-17370A061622}" destId="{B6615027-BBDA-4AF6-9D51-8EA47BBB5F61}" srcOrd="0" destOrd="0" presId="urn:microsoft.com/office/officeart/2005/8/layout/vProcess5"/>
    <dgm:cxn modelId="{561D7EF9-74BC-4602-9C78-CB69AF7541DC}" type="presOf" srcId="{3216E990-9C3B-48FD-9A81-F40931C96993}" destId="{32462690-13F0-4BA5-9CDE-08913F13E74A}" srcOrd="1" destOrd="0" presId="urn:microsoft.com/office/officeart/2005/8/layout/vProcess5"/>
    <dgm:cxn modelId="{760B34D1-2510-49DB-B1FE-A7CA5DB78216}" type="presParOf" srcId="{83CB8071-523C-4B48-A1D0-5773E392CE3A}" destId="{A6D9983A-C2AC-4D13-B23B-2FCA470E7032}" srcOrd="0" destOrd="0" presId="urn:microsoft.com/office/officeart/2005/8/layout/vProcess5"/>
    <dgm:cxn modelId="{860A4811-150A-4920-A7D0-CD436C8D51FB}" type="presParOf" srcId="{83CB8071-523C-4B48-A1D0-5773E392CE3A}" destId="{03A1C74F-6FBE-47B6-A6D4-4329FD430962}" srcOrd="1" destOrd="0" presId="urn:microsoft.com/office/officeart/2005/8/layout/vProcess5"/>
    <dgm:cxn modelId="{708B5AC4-028E-40EB-BB87-E748D2560E62}" type="presParOf" srcId="{83CB8071-523C-4B48-A1D0-5773E392CE3A}" destId="{7A1C43ED-1548-46E4-92EA-D1C3BE99ED2F}" srcOrd="2" destOrd="0" presId="urn:microsoft.com/office/officeart/2005/8/layout/vProcess5"/>
    <dgm:cxn modelId="{D6E7A95F-642A-4F11-AE2E-F8E690D5C7D9}" type="presParOf" srcId="{83CB8071-523C-4B48-A1D0-5773E392CE3A}" destId="{C1BC55A7-D87F-466E-ACB0-512052FEAA2E}" srcOrd="3" destOrd="0" presId="urn:microsoft.com/office/officeart/2005/8/layout/vProcess5"/>
    <dgm:cxn modelId="{7FBCA644-3973-488D-A6F2-627631E61041}" type="presParOf" srcId="{83CB8071-523C-4B48-A1D0-5773E392CE3A}" destId="{B6615027-BBDA-4AF6-9D51-8EA47BBB5F61}" srcOrd="4" destOrd="0" presId="urn:microsoft.com/office/officeart/2005/8/layout/vProcess5"/>
    <dgm:cxn modelId="{33480B47-D2E7-4D37-9899-C9725011FCB7}" type="presParOf" srcId="{83CB8071-523C-4B48-A1D0-5773E392CE3A}" destId="{80B45AF5-733F-428B-B3C9-D4361A1191E4}" srcOrd="5" destOrd="0" presId="urn:microsoft.com/office/officeart/2005/8/layout/vProcess5"/>
    <dgm:cxn modelId="{BE510A63-8F61-44CB-A8DA-9105B974234A}" type="presParOf" srcId="{83CB8071-523C-4B48-A1D0-5773E392CE3A}" destId="{B68A91C5-029B-4AC3-B00E-66DA6940AC05}" srcOrd="6" destOrd="0" presId="urn:microsoft.com/office/officeart/2005/8/layout/vProcess5"/>
    <dgm:cxn modelId="{F6DAA92B-36F5-4E96-81D3-2535B908F998}" type="presParOf" srcId="{83CB8071-523C-4B48-A1D0-5773E392CE3A}" destId="{CE06C904-2776-47FA-AD29-064C100152B8}" srcOrd="7" destOrd="0" presId="urn:microsoft.com/office/officeart/2005/8/layout/vProcess5"/>
    <dgm:cxn modelId="{92381970-B815-4829-A4D4-1B88DAB28D4E}" type="presParOf" srcId="{83CB8071-523C-4B48-A1D0-5773E392CE3A}" destId="{0A3647D9-AE06-457E-AD81-3F5AD641271A}" srcOrd="8" destOrd="0" presId="urn:microsoft.com/office/officeart/2005/8/layout/vProcess5"/>
    <dgm:cxn modelId="{4A3CC4AA-29F9-409C-BDC5-3A72AB18A021}" type="presParOf" srcId="{83CB8071-523C-4B48-A1D0-5773E392CE3A}" destId="{A7A1A238-B109-4CA7-ACCD-BE2DA8E8F1BE}" srcOrd="9" destOrd="0" presId="urn:microsoft.com/office/officeart/2005/8/layout/vProcess5"/>
    <dgm:cxn modelId="{DB42D41D-F6C7-4BF9-B08C-4FEAA1CB925E}" type="presParOf" srcId="{83CB8071-523C-4B48-A1D0-5773E392CE3A}" destId="{BD1D4DB2-6F1B-4D7D-9943-8D752EA5CD68}" srcOrd="10" destOrd="0" presId="urn:microsoft.com/office/officeart/2005/8/layout/vProcess5"/>
    <dgm:cxn modelId="{8F0CE3DC-5230-4148-BFC1-48A39201EDAC}" type="presParOf" srcId="{83CB8071-523C-4B48-A1D0-5773E392CE3A}" destId="{BC35FC0D-D1BE-456A-8D9D-999FB5A5A181}" srcOrd="11" destOrd="0" presId="urn:microsoft.com/office/officeart/2005/8/layout/vProcess5"/>
    <dgm:cxn modelId="{F8BB26EC-62F3-4D27-AD34-32F8952392C3}" type="presParOf" srcId="{83CB8071-523C-4B48-A1D0-5773E392CE3A}" destId="{53A8D6F5-2B79-40FA-BFCC-5577B6608AF4}" srcOrd="12" destOrd="0" presId="urn:microsoft.com/office/officeart/2005/8/layout/vProcess5"/>
    <dgm:cxn modelId="{76E5E654-5AA5-4E4D-9EED-3993370480CF}" type="presParOf" srcId="{83CB8071-523C-4B48-A1D0-5773E392CE3A}" destId="{18F07BC2-9A95-4B60-A5BF-66C909F5C4C9}" srcOrd="13" destOrd="0" presId="urn:microsoft.com/office/officeart/2005/8/layout/vProcess5"/>
    <dgm:cxn modelId="{1E655E33-2E28-4DF1-A7D4-5884999061D8}" type="presParOf" srcId="{83CB8071-523C-4B48-A1D0-5773E392CE3A}" destId="{32462690-13F0-4BA5-9CDE-08913F13E74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63DDE-EF28-4B4E-B805-090EB203A0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273FF9-5000-4000-9203-99D14C799966}">
      <dgm:prSet custT="1"/>
      <dgm:spPr/>
      <dgm:t>
        <a:bodyPr/>
        <a:lstStyle/>
        <a:p>
          <a:r>
            <a:rPr lang="en-US" sz="1400" dirty="0"/>
            <a:t>Inventors and developers:</a:t>
          </a:r>
        </a:p>
      </dgm:t>
    </dgm:pt>
    <dgm:pt modelId="{FB439EAC-54DD-482B-92FD-73DE4C8A9B22}" type="parTrans" cxnId="{6B785334-AB07-4A96-8E2F-FFD69FACBE17}">
      <dgm:prSet/>
      <dgm:spPr/>
      <dgm:t>
        <a:bodyPr/>
        <a:lstStyle/>
        <a:p>
          <a:endParaRPr lang="en-US"/>
        </a:p>
      </dgm:t>
    </dgm:pt>
    <dgm:pt modelId="{7385379F-2E6B-4D3B-A0E2-CC05CECE407C}" type="sibTrans" cxnId="{6B785334-AB07-4A96-8E2F-FFD69FACBE17}">
      <dgm:prSet/>
      <dgm:spPr/>
      <dgm:t>
        <a:bodyPr/>
        <a:lstStyle/>
        <a:p>
          <a:endParaRPr lang="en-US"/>
        </a:p>
      </dgm:t>
    </dgm:pt>
    <dgm:pt modelId="{B7C50939-FD59-4D91-9A50-5DD783EB46A7}">
      <dgm:prSet custT="1"/>
      <dgm:spPr/>
      <dgm:t>
        <a:bodyPr/>
        <a:lstStyle/>
        <a:p>
          <a:r>
            <a:rPr lang="en-US" sz="1400"/>
            <a:t>Eniko Enikov, PhD UA College of Engineering</a:t>
          </a:r>
        </a:p>
      </dgm:t>
    </dgm:pt>
    <dgm:pt modelId="{5AEAC86F-8BC0-4AE1-A5BE-EC09E7BAA243}" type="parTrans" cxnId="{41714357-D678-470F-916E-A9A13D337D02}">
      <dgm:prSet/>
      <dgm:spPr/>
      <dgm:t>
        <a:bodyPr/>
        <a:lstStyle/>
        <a:p>
          <a:endParaRPr lang="en-US"/>
        </a:p>
      </dgm:t>
    </dgm:pt>
    <dgm:pt modelId="{D4FCA219-AB30-4872-A9B6-813F9AF504BB}" type="sibTrans" cxnId="{41714357-D678-470F-916E-A9A13D337D02}">
      <dgm:prSet/>
      <dgm:spPr/>
      <dgm:t>
        <a:bodyPr/>
        <a:lstStyle/>
        <a:p>
          <a:endParaRPr lang="en-US"/>
        </a:p>
      </dgm:t>
    </dgm:pt>
    <dgm:pt modelId="{B1B7AD9D-869B-4236-A3A1-658D2FD0B781}">
      <dgm:prSet custT="1"/>
      <dgm:spPr/>
      <dgm:t>
        <a:bodyPr/>
        <a:lstStyle/>
        <a:p>
          <a:pPr>
            <a:buNone/>
          </a:pPr>
          <a:r>
            <a:rPr lang="en-US" sz="1400" dirty="0">
              <a:hlinkClick xmlns:r="http://schemas.openxmlformats.org/officeDocument/2006/relationships" r:id="rId1"/>
            </a:rPr>
            <a:t>https://www.linkedin.com/in/eniko-enikov-618b8b106/</a:t>
          </a:r>
          <a:r>
            <a:rPr lang="en-US" sz="1400" dirty="0"/>
            <a:t> </a:t>
          </a:r>
        </a:p>
      </dgm:t>
    </dgm:pt>
    <dgm:pt modelId="{AC5A844F-AA43-481F-BC4D-44429B61629C}" type="parTrans" cxnId="{1176E21D-69B4-4879-AB59-A42948EC704D}">
      <dgm:prSet/>
      <dgm:spPr/>
      <dgm:t>
        <a:bodyPr/>
        <a:lstStyle/>
        <a:p>
          <a:endParaRPr lang="en-US"/>
        </a:p>
      </dgm:t>
    </dgm:pt>
    <dgm:pt modelId="{C45F7C09-209D-4F9E-9700-6723398C0A31}" type="sibTrans" cxnId="{1176E21D-69B4-4879-AB59-A42948EC704D}">
      <dgm:prSet/>
      <dgm:spPr/>
      <dgm:t>
        <a:bodyPr/>
        <a:lstStyle/>
        <a:p>
          <a:endParaRPr lang="en-US"/>
        </a:p>
      </dgm:t>
    </dgm:pt>
    <dgm:pt modelId="{C40398D3-FE94-4FDC-9A4C-BC4AA7DB9F77}">
      <dgm:prSet custT="1"/>
      <dgm:spPr/>
      <dgm:t>
        <a:bodyPr/>
        <a:lstStyle/>
        <a:p>
          <a:r>
            <a:rPr lang="en-US" sz="1400" dirty="0"/>
            <a:t>Rein Anton, MD, PhD  Neurosurgery</a:t>
          </a:r>
        </a:p>
      </dgm:t>
    </dgm:pt>
    <dgm:pt modelId="{101351AD-C3C9-4165-ADD9-C5ECC3C8C3CA}" type="parTrans" cxnId="{DFF3A704-57EC-409E-BD29-AE364936B6C0}">
      <dgm:prSet/>
      <dgm:spPr/>
      <dgm:t>
        <a:bodyPr/>
        <a:lstStyle/>
        <a:p>
          <a:endParaRPr lang="en-US"/>
        </a:p>
      </dgm:t>
    </dgm:pt>
    <dgm:pt modelId="{1C17C48F-5DFC-4769-9E2E-8C6E649EF4DE}" type="sibTrans" cxnId="{DFF3A704-57EC-409E-BD29-AE364936B6C0}">
      <dgm:prSet/>
      <dgm:spPr/>
      <dgm:t>
        <a:bodyPr/>
        <a:lstStyle/>
        <a:p>
          <a:endParaRPr lang="en-US"/>
        </a:p>
      </dgm:t>
    </dgm:pt>
    <dgm:pt modelId="{141EC04A-3B5D-43DA-AB7C-7585965951BD}">
      <dgm:prSet custT="1"/>
      <dgm:spPr/>
      <dgm:t>
        <a:bodyPr/>
        <a:lstStyle/>
        <a:p>
          <a:pPr>
            <a:buNone/>
          </a:pPr>
          <a:r>
            <a:rPr lang="en-US" sz="1400" dirty="0">
              <a:hlinkClick xmlns:r="http://schemas.openxmlformats.org/officeDocument/2006/relationships" r:id="rId2"/>
            </a:rPr>
            <a:t>https://medicine.arizona.edu/person/rein-anton-md-phd</a:t>
          </a:r>
          <a:r>
            <a:rPr lang="en-US" sz="1400" dirty="0"/>
            <a:t> </a:t>
          </a:r>
        </a:p>
      </dgm:t>
    </dgm:pt>
    <dgm:pt modelId="{E65AE667-E19F-498A-BAF6-4CD15A38F074}" type="parTrans" cxnId="{A4CDA944-DCA9-47AB-ABCD-5A0A9FFBAEB9}">
      <dgm:prSet/>
      <dgm:spPr/>
      <dgm:t>
        <a:bodyPr/>
        <a:lstStyle/>
        <a:p>
          <a:endParaRPr lang="en-US"/>
        </a:p>
      </dgm:t>
    </dgm:pt>
    <dgm:pt modelId="{5C57BA48-038B-4FA1-AFD2-7E396C6276AC}" type="sibTrans" cxnId="{A4CDA944-DCA9-47AB-ABCD-5A0A9FFBAEB9}">
      <dgm:prSet/>
      <dgm:spPr/>
      <dgm:t>
        <a:bodyPr/>
        <a:lstStyle/>
        <a:p>
          <a:endParaRPr lang="en-US"/>
        </a:p>
      </dgm:t>
    </dgm:pt>
    <dgm:pt modelId="{D2B1E7F3-BDFB-4A17-BA16-3823B3D31E02}">
      <dgm:prSet custT="1"/>
      <dgm:spPr/>
      <dgm:t>
        <a:bodyPr/>
        <a:lstStyle/>
        <a:p>
          <a:r>
            <a:rPr lang="en-US" sz="1200" dirty="0"/>
            <a:t>Business partners (Arch </a:t>
          </a:r>
          <a:r>
            <a:rPr lang="en-US" sz="1400" dirty="0"/>
            <a:t>Partners</a:t>
          </a:r>
          <a:r>
            <a:rPr lang="en-US" sz="1200" dirty="0"/>
            <a:t> Venture Group)</a:t>
          </a:r>
        </a:p>
      </dgm:t>
    </dgm:pt>
    <dgm:pt modelId="{C1B5FC37-4BB4-46A2-85F5-DA2CA9BEC644}" type="parTrans" cxnId="{F81AC04A-F31A-4893-986E-C2D54B6E9304}">
      <dgm:prSet/>
      <dgm:spPr/>
      <dgm:t>
        <a:bodyPr/>
        <a:lstStyle/>
        <a:p>
          <a:endParaRPr lang="en-US"/>
        </a:p>
      </dgm:t>
    </dgm:pt>
    <dgm:pt modelId="{64FC0A1D-392F-4CB2-9831-E2B115F79EB7}" type="sibTrans" cxnId="{F81AC04A-F31A-4893-986E-C2D54B6E9304}">
      <dgm:prSet/>
      <dgm:spPr/>
      <dgm:t>
        <a:bodyPr/>
        <a:lstStyle/>
        <a:p>
          <a:endParaRPr lang="en-US"/>
        </a:p>
      </dgm:t>
    </dgm:pt>
    <dgm:pt modelId="{4ECED2DD-E5AF-49F7-98DB-5F72BE8D2DCD}">
      <dgm:prSet custT="1"/>
      <dgm:spPr/>
      <dgm:t>
        <a:bodyPr/>
        <a:lstStyle/>
        <a:p>
          <a:r>
            <a:rPr lang="en-US" sz="1400" dirty="0"/>
            <a:t>Medical Consultants </a:t>
          </a:r>
        </a:p>
      </dgm:t>
    </dgm:pt>
    <dgm:pt modelId="{1B4F1939-DF60-405C-8EBF-4073A50E26E3}" type="parTrans" cxnId="{95062867-5A5A-4D87-9748-26FA0494B78D}">
      <dgm:prSet/>
      <dgm:spPr/>
      <dgm:t>
        <a:bodyPr/>
        <a:lstStyle/>
        <a:p>
          <a:endParaRPr lang="en-US"/>
        </a:p>
      </dgm:t>
    </dgm:pt>
    <dgm:pt modelId="{A4FBB72E-E831-49BB-8AD7-D1FB9C697778}" type="sibTrans" cxnId="{95062867-5A5A-4D87-9748-26FA0494B78D}">
      <dgm:prSet/>
      <dgm:spPr/>
      <dgm:t>
        <a:bodyPr/>
        <a:lstStyle/>
        <a:p>
          <a:endParaRPr lang="en-US"/>
        </a:p>
      </dgm:t>
    </dgm:pt>
    <dgm:pt modelId="{75C7C69A-55F8-4E31-9C3F-3F6FD9A368CB}">
      <dgm:prSet custT="1"/>
      <dgm:spPr/>
      <dgm:t>
        <a:bodyPr/>
        <a:lstStyle/>
        <a:p>
          <a:r>
            <a:rPr lang="en-US" sz="1200" dirty="0"/>
            <a:t>Dr Richard Chua,  Banner UMC specializing in spinal stenosis surgeries</a:t>
          </a:r>
        </a:p>
      </dgm:t>
    </dgm:pt>
    <dgm:pt modelId="{E6403749-7E89-4161-89B2-A062B087BB75}" type="parTrans" cxnId="{50E197FA-7671-4469-A2C9-8BFA7610F1E8}">
      <dgm:prSet/>
      <dgm:spPr/>
      <dgm:t>
        <a:bodyPr/>
        <a:lstStyle/>
        <a:p>
          <a:endParaRPr lang="en-US"/>
        </a:p>
      </dgm:t>
    </dgm:pt>
    <dgm:pt modelId="{8E10BD6A-84CC-4BF7-BEE9-243C5BE01F09}" type="sibTrans" cxnId="{50E197FA-7671-4469-A2C9-8BFA7610F1E8}">
      <dgm:prSet/>
      <dgm:spPr/>
      <dgm:t>
        <a:bodyPr/>
        <a:lstStyle/>
        <a:p>
          <a:endParaRPr lang="en-US"/>
        </a:p>
      </dgm:t>
    </dgm:pt>
    <dgm:pt modelId="{585C3F37-BA41-435D-9D7D-E17E73DE32B1}">
      <dgm:prSet custT="1"/>
      <dgm:spPr/>
      <dgm:t>
        <a:bodyPr/>
        <a:lstStyle/>
        <a:p>
          <a:pPr>
            <a:buNone/>
          </a:pPr>
          <a:r>
            <a:rPr lang="en-US" sz="1200" dirty="0">
              <a:hlinkClick xmlns:r="http://schemas.openxmlformats.org/officeDocument/2006/relationships" r:id="rId3"/>
            </a:rPr>
            <a:t>https://www.linkedin.com/in/richard-v-chua-md-faans-facs-051b7940/</a:t>
          </a:r>
          <a:r>
            <a:rPr lang="en-US" sz="1200" dirty="0"/>
            <a:t> </a:t>
          </a:r>
        </a:p>
      </dgm:t>
    </dgm:pt>
    <dgm:pt modelId="{3EA8E4A4-62CE-4895-AAC2-B489DC5C44A1}" type="parTrans" cxnId="{89781F9C-6A1B-4FF4-A907-C5DC9A8E70E6}">
      <dgm:prSet/>
      <dgm:spPr/>
      <dgm:t>
        <a:bodyPr/>
        <a:lstStyle/>
        <a:p>
          <a:endParaRPr lang="en-US"/>
        </a:p>
      </dgm:t>
    </dgm:pt>
    <dgm:pt modelId="{1D8667FD-2C73-43E7-8B28-B87944D7AD8F}" type="sibTrans" cxnId="{89781F9C-6A1B-4FF4-A907-C5DC9A8E70E6}">
      <dgm:prSet/>
      <dgm:spPr/>
      <dgm:t>
        <a:bodyPr/>
        <a:lstStyle/>
        <a:p>
          <a:endParaRPr lang="en-US"/>
        </a:p>
      </dgm:t>
    </dgm:pt>
    <dgm:pt modelId="{1EC0FB6E-8B6E-462B-82CB-D8C377E4480E}">
      <dgm:prSet custT="1"/>
      <dgm:spPr/>
      <dgm:t>
        <a:bodyPr/>
        <a:lstStyle/>
        <a:p>
          <a:r>
            <a:rPr lang="en-US" sz="1200" dirty="0"/>
            <a:t>Dr. Anthony Avellino, Banner UMC specializing in pediatric neurosurgery with interests in Occult Tethered Cord Syndrome</a:t>
          </a:r>
        </a:p>
      </dgm:t>
    </dgm:pt>
    <dgm:pt modelId="{D63654B8-6333-43ED-A796-7BA7481734AC}" type="parTrans" cxnId="{B8130D47-8E7E-48DB-975B-D43FFD75B31C}">
      <dgm:prSet/>
      <dgm:spPr/>
      <dgm:t>
        <a:bodyPr/>
        <a:lstStyle/>
        <a:p>
          <a:endParaRPr lang="en-US"/>
        </a:p>
      </dgm:t>
    </dgm:pt>
    <dgm:pt modelId="{D84C5632-E4D9-41EF-A8E6-E66E5F8CF8E2}" type="sibTrans" cxnId="{B8130D47-8E7E-48DB-975B-D43FFD75B31C}">
      <dgm:prSet/>
      <dgm:spPr/>
      <dgm:t>
        <a:bodyPr/>
        <a:lstStyle/>
        <a:p>
          <a:endParaRPr lang="en-US"/>
        </a:p>
      </dgm:t>
    </dgm:pt>
    <dgm:pt modelId="{120D14CF-DF55-4A42-9407-22312256863B}">
      <dgm:prSet custT="1"/>
      <dgm:spPr/>
      <dgm:t>
        <a:bodyPr/>
        <a:lstStyle/>
        <a:p>
          <a:pPr>
            <a:buNone/>
          </a:pPr>
          <a:r>
            <a:rPr lang="en-US" sz="1200" dirty="0">
              <a:hlinkClick xmlns:r="http://schemas.openxmlformats.org/officeDocument/2006/relationships" r:id="rId4"/>
            </a:rPr>
            <a:t>https://www.linkedin.com/in/anthony-m-avellino-m-d-m-b-a-aa52a536/</a:t>
          </a:r>
          <a:r>
            <a:rPr lang="en-US" sz="1200" dirty="0"/>
            <a:t>  </a:t>
          </a:r>
        </a:p>
      </dgm:t>
    </dgm:pt>
    <dgm:pt modelId="{D36FB09E-BF51-4412-833C-46EF9ABE195F}" type="parTrans" cxnId="{EA430101-495C-4BAB-9B39-DDF7B6CA7DCA}">
      <dgm:prSet/>
      <dgm:spPr/>
      <dgm:t>
        <a:bodyPr/>
        <a:lstStyle/>
        <a:p>
          <a:endParaRPr lang="en-US"/>
        </a:p>
      </dgm:t>
    </dgm:pt>
    <dgm:pt modelId="{0F7DF301-D14E-4F20-8D19-3C35F5D2B946}" type="sibTrans" cxnId="{EA430101-495C-4BAB-9B39-DDF7B6CA7DCA}">
      <dgm:prSet/>
      <dgm:spPr/>
      <dgm:t>
        <a:bodyPr/>
        <a:lstStyle/>
        <a:p>
          <a:endParaRPr lang="en-US"/>
        </a:p>
      </dgm:t>
    </dgm:pt>
    <dgm:pt modelId="{2C2AB63A-560D-4BFB-9ED1-B2C08B92D44C}">
      <dgm:prSet custT="1"/>
      <dgm:spPr/>
      <dgm:t>
        <a:bodyPr/>
        <a:lstStyle/>
        <a:p>
          <a:r>
            <a:rPr lang="en-US" sz="1200" dirty="0"/>
            <a:t>Emre Toker from Arch Partners Venture Group</a:t>
          </a:r>
        </a:p>
      </dgm:t>
    </dgm:pt>
    <dgm:pt modelId="{0481C9A5-DFFF-43EB-A9EC-3874F5AFE94C}" type="sibTrans" cxnId="{5AC86A18-9073-4ADB-A9A3-8B120A3ACCC2}">
      <dgm:prSet/>
      <dgm:spPr/>
      <dgm:t>
        <a:bodyPr/>
        <a:lstStyle/>
        <a:p>
          <a:endParaRPr lang="en-US"/>
        </a:p>
      </dgm:t>
    </dgm:pt>
    <dgm:pt modelId="{1F247C2C-0411-4836-BB7D-0ABEC89B1B11}" type="parTrans" cxnId="{5AC86A18-9073-4ADB-A9A3-8B120A3ACCC2}">
      <dgm:prSet/>
      <dgm:spPr/>
      <dgm:t>
        <a:bodyPr/>
        <a:lstStyle/>
        <a:p>
          <a:endParaRPr lang="en-US"/>
        </a:p>
      </dgm:t>
    </dgm:pt>
    <dgm:pt modelId="{9C3CED77-38E0-4692-8139-32851DF40AAD}">
      <dgm:prSet custT="1"/>
      <dgm:spPr/>
      <dgm:t>
        <a:bodyPr/>
        <a:lstStyle/>
        <a:p>
          <a:pPr>
            <a:buNone/>
          </a:pPr>
          <a:r>
            <a:rPr lang="en-US" sz="1200" dirty="0">
              <a:hlinkClick xmlns:r="http://schemas.openxmlformats.org/officeDocument/2006/relationships" r:id="rId5"/>
            </a:rPr>
            <a:t>https://www.linkedin.com/in/emre-toker/</a:t>
          </a:r>
          <a:endParaRPr lang="en-US" sz="1200" dirty="0"/>
        </a:p>
      </dgm:t>
    </dgm:pt>
    <dgm:pt modelId="{B5014E32-482E-460A-A5E3-C2C7A238EE69}" type="sibTrans" cxnId="{591BBDD5-6480-4A04-8FF1-4E748F43C15F}">
      <dgm:prSet/>
      <dgm:spPr/>
      <dgm:t>
        <a:bodyPr/>
        <a:lstStyle/>
        <a:p>
          <a:endParaRPr lang="en-US"/>
        </a:p>
      </dgm:t>
    </dgm:pt>
    <dgm:pt modelId="{3B36E956-83D4-4889-BF4F-83CF84A2DFB2}" type="parTrans" cxnId="{591BBDD5-6480-4A04-8FF1-4E748F43C15F}">
      <dgm:prSet/>
      <dgm:spPr/>
      <dgm:t>
        <a:bodyPr/>
        <a:lstStyle/>
        <a:p>
          <a:endParaRPr lang="en-US"/>
        </a:p>
      </dgm:t>
    </dgm:pt>
    <dgm:pt modelId="{83F74C6D-B2B8-418C-8887-9A6BB5D8B59E}">
      <dgm:prSet custT="1"/>
      <dgm:spPr/>
      <dgm:t>
        <a:bodyPr/>
        <a:lstStyle/>
        <a:p>
          <a:endParaRPr lang="en-US" sz="1200" dirty="0"/>
        </a:p>
      </dgm:t>
    </dgm:pt>
    <dgm:pt modelId="{C87AA86D-556E-4605-A8DC-9371D8112B8C}" type="parTrans" cxnId="{01B3431D-899A-4C8C-BFBF-88607507C9DA}">
      <dgm:prSet/>
      <dgm:spPr/>
      <dgm:t>
        <a:bodyPr/>
        <a:lstStyle/>
        <a:p>
          <a:endParaRPr lang="en-US"/>
        </a:p>
      </dgm:t>
    </dgm:pt>
    <dgm:pt modelId="{8C6F13F4-6F2C-4E8A-870E-C987C2E7DCF7}" type="sibTrans" cxnId="{01B3431D-899A-4C8C-BFBF-88607507C9DA}">
      <dgm:prSet/>
      <dgm:spPr/>
      <dgm:t>
        <a:bodyPr/>
        <a:lstStyle/>
        <a:p>
          <a:endParaRPr lang="en-US"/>
        </a:p>
      </dgm:t>
    </dgm:pt>
    <dgm:pt modelId="{5D896FDA-0F89-418F-9BF0-0E9E86ACD321}" type="pres">
      <dgm:prSet presAssocID="{33A63DDE-EF28-4B4E-B805-090EB203A0CF}" presName="Name0" presStyleCnt="0">
        <dgm:presLayoutVars>
          <dgm:dir/>
          <dgm:animLvl val="lvl"/>
          <dgm:resizeHandles val="exact"/>
        </dgm:presLayoutVars>
      </dgm:prSet>
      <dgm:spPr/>
    </dgm:pt>
    <dgm:pt modelId="{E116F45E-3CC2-44B4-BEBA-61834C52194A}" type="pres">
      <dgm:prSet presAssocID="{8D273FF9-5000-4000-9203-99D14C799966}" presName="composite" presStyleCnt="0"/>
      <dgm:spPr/>
    </dgm:pt>
    <dgm:pt modelId="{2FCEA440-31BA-43F4-A360-3AE30A389F6E}" type="pres">
      <dgm:prSet presAssocID="{8D273FF9-5000-4000-9203-99D14C799966}" presName="parTx" presStyleLbl="alignNode1" presStyleIdx="0" presStyleCnt="3">
        <dgm:presLayoutVars>
          <dgm:chMax val="0"/>
          <dgm:chPref val="0"/>
          <dgm:bulletEnabled val="1"/>
        </dgm:presLayoutVars>
      </dgm:prSet>
      <dgm:spPr/>
    </dgm:pt>
    <dgm:pt modelId="{61DE069A-4160-465A-8D35-B91E23D23A46}" type="pres">
      <dgm:prSet presAssocID="{8D273FF9-5000-4000-9203-99D14C799966}" presName="desTx" presStyleLbl="alignAccFollowNode1" presStyleIdx="0" presStyleCnt="3" custScaleX="100166" custScaleY="101440" custLinFactNeighborX="24">
        <dgm:presLayoutVars>
          <dgm:bulletEnabled val="1"/>
        </dgm:presLayoutVars>
      </dgm:prSet>
      <dgm:spPr/>
    </dgm:pt>
    <dgm:pt modelId="{5980196F-D6D3-40F3-85FD-E7AD93627B38}" type="pres">
      <dgm:prSet presAssocID="{7385379F-2E6B-4D3B-A0E2-CC05CECE407C}" presName="space" presStyleCnt="0"/>
      <dgm:spPr/>
    </dgm:pt>
    <dgm:pt modelId="{5E034F08-0C99-46E2-9145-AD33A35B0FC9}" type="pres">
      <dgm:prSet presAssocID="{D2B1E7F3-BDFB-4A17-BA16-3823B3D31E02}" presName="composite" presStyleCnt="0"/>
      <dgm:spPr/>
    </dgm:pt>
    <dgm:pt modelId="{85E52594-AF5C-47F2-8BAE-59AF7D95C3C9}" type="pres">
      <dgm:prSet presAssocID="{D2B1E7F3-BDFB-4A17-BA16-3823B3D31E02}" presName="parTx" presStyleLbl="alignNode1" presStyleIdx="1" presStyleCnt="3" custAng="0" custScaleY="193901" custLinFactNeighborX="-3418" custLinFactNeighborY="-30913">
        <dgm:presLayoutVars>
          <dgm:chMax val="0"/>
          <dgm:chPref val="0"/>
          <dgm:bulletEnabled val="1"/>
        </dgm:presLayoutVars>
      </dgm:prSet>
      <dgm:spPr/>
    </dgm:pt>
    <dgm:pt modelId="{F5E6526C-69F9-42DB-AADA-D712C86B323D}" type="pres">
      <dgm:prSet presAssocID="{D2B1E7F3-BDFB-4A17-BA16-3823B3D31E02}" presName="desTx" presStyleLbl="alignAccFollowNode1" presStyleIdx="1" presStyleCnt="3" custScaleY="87954" custLinFactNeighborX="-3550" custLinFactNeighborY="-802">
        <dgm:presLayoutVars>
          <dgm:bulletEnabled val="1"/>
        </dgm:presLayoutVars>
      </dgm:prSet>
      <dgm:spPr/>
    </dgm:pt>
    <dgm:pt modelId="{BEF7F03C-1DCF-4A5C-9978-B20A36C8D488}" type="pres">
      <dgm:prSet presAssocID="{64FC0A1D-392F-4CB2-9831-E2B115F79EB7}" presName="space" presStyleCnt="0"/>
      <dgm:spPr/>
    </dgm:pt>
    <dgm:pt modelId="{8DB4146A-53BD-481B-AA08-5CA016E9E29D}" type="pres">
      <dgm:prSet presAssocID="{4ECED2DD-E5AF-49F7-98DB-5F72BE8D2DCD}" presName="composite" presStyleCnt="0"/>
      <dgm:spPr/>
    </dgm:pt>
    <dgm:pt modelId="{EC84BA6F-0366-4150-BE04-B9152FE7EFDF}" type="pres">
      <dgm:prSet presAssocID="{4ECED2DD-E5AF-49F7-98DB-5F72BE8D2DCD}" presName="parTx" presStyleLbl="alignNode1" presStyleIdx="2" presStyleCnt="3" custLinFactNeighborX="-817" custLinFactNeighborY="-3403">
        <dgm:presLayoutVars>
          <dgm:chMax val="0"/>
          <dgm:chPref val="0"/>
          <dgm:bulletEnabled val="1"/>
        </dgm:presLayoutVars>
      </dgm:prSet>
      <dgm:spPr/>
    </dgm:pt>
    <dgm:pt modelId="{7B4041AA-F17C-46FA-BB9C-53A7B2739535}" type="pres">
      <dgm:prSet presAssocID="{4ECED2DD-E5AF-49F7-98DB-5F72BE8D2DCD}" presName="desTx" presStyleLbl="alignAccFollowNode1" presStyleIdx="2" presStyleCnt="3" custAng="0" custScaleY="108556" custLinFactNeighborX="-298" custLinFactNeighborY="4980">
        <dgm:presLayoutVars>
          <dgm:bulletEnabled val="1"/>
        </dgm:presLayoutVars>
      </dgm:prSet>
      <dgm:spPr/>
    </dgm:pt>
  </dgm:ptLst>
  <dgm:cxnLst>
    <dgm:cxn modelId="{EA430101-495C-4BAB-9B39-DDF7B6CA7DCA}" srcId="{4ECED2DD-E5AF-49F7-98DB-5F72BE8D2DCD}" destId="{120D14CF-DF55-4A42-9407-22312256863B}" srcOrd="3" destOrd="0" parTransId="{D36FB09E-BF51-4412-833C-46EF9ABE195F}" sibTransId="{0F7DF301-D14E-4F20-8D19-3C35F5D2B946}"/>
    <dgm:cxn modelId="{DFF3A704-57EC-409E-BD29-AE364936B6C0}" srcId="{8D273FF9-5000-4000-9203-99D14C799966}" destId="{C40398D3-FE94-4FDC-9A4C-BC4AA7DB9F77}" srcOrd="2" destOrd="0" parTransId="{101351AD-C3C9-4165-ADD9-C5ECC3C8C3CA}" sibTransId="{1C17C48F-5DFC-4769-9E2E-8C6E649EF4DE}"/>
    <dgm:cxn modelId="{E8B25306-8C75-4B54-8479-55A724FAA214}" type="presOf" srcId="{120D14CF-DF55-4A42-9407-22312256863B}" destId="{7B4041AA-F17C-46FA-BB9C-53A7B2739535}" srcOrd="0" destOrd="3" presId="urn:microsoft.com/office/officeart/2005/8/layout/hList1"/>
    <dgm:cxn modelId="{428EA60B-E763-4EAA-8C6E-51C4171C14E7}" type="presOf" srcId="{C40398D3-FE94-4FDC-9A4C-BC4AA7DB9F77}" destId="{61DE069A-4160-465A-8D35-B91E23D23A46}" srcOrd="0" destOrd="2" presId="urn:microsoft.com/office/officeart/2005/8/layout/hList1"/>
    <dgm:cxn modelId="{ADC6AA0E-CDB6-4FFA-B35B-D0D19A6E3DB5}" type="presOf" srcId="{2C2AB63A-560D-4BFB-9ED1-B2C08B92D44C}" destId="{F5E6526C-69F9-42DB-AADA-D712C86B323D}" srcOrd="0" destOrd="1" presId="urn:microsoft.com/office/officeart/2005/8/layout/hList1"/>
    <dgm:cxn modelId="{5AC86A18-9073-4ADB-A9A3-8B120A3ACCC2}" srcId="{D2B1E7F3-BDFB-4A17-BA16-3823B3D31E02}" destId="{2C2AB63A-560D-4BFB-9ED1-B2C08B92D44C}" srcOrd="1" destOrd="0" parTransId="{1F247C2C-0411-4836-BB7D-0ABEC89B1B11}" sibTransId="{0481C9A5-DFFF-43EB-A9EC-3874F5AFE94C}"/>
    <dgm:cxn modelId="{01B3431D-899A-4C8C-BFBF-88607507C9DA}" srcId="{D2B1E7F3-BDFB-4A17-BA16-3823B3D31E02}" destId="{83F74C6D-B2B8-418C-8887-9A6BB5D8B59E}" srcOrd="0" destOrd="0" parTransId="{C87AA86D-556E-4605-A8DC-9371D8112B8C}" sibTransId="{8C6F13F4-6F2C-4E8A-870E-C987C2E7DCF7}"/>
    <dgm:cxn modelId="{1176E21D-69B4-4879-AB59-A42948EC704D}" srcId="{8D273FF9-5000-4000-9203-99D14C799966}" destId="{B1B7AD9D-869B-4236-A3A1-658D2FD0B781}" srcOrd="1" destOrd="0" parTransId="{AC5A844F-AA43-481F-BC4D-44429B61629C}" sibTransId="{C45F7C09-209D-4F9E-9700-6723398C0A31}"/>
    <dgm:cxn modelId="{9DECF827-E407-41FD-85E2-30167B3B5248}" type="presOf" srcId="{B7C50939-FD59-4D91-9A50-5DD783EB46A7}" destId="{61DE069A-4160-465A-8D35-B91E23D23A46}" srcOrd="0" destOrd="0" presId="urn:microsoft.com/office/officeart/2005/8/layout/hList1"/>
    <dgm:cxn modelId="{6B785334-AB07-4A96-8E2F-FFD69FACBE17}" srcId="{33A63DDE-EF28-4B4E-B805-090EB203A0CF}" destId="{8D273FF9-5000-4000-9203-99D14C799966}" srcOrd="0" destOrd="0" parTransId="{FB439EAC-54DD-482B-92FD-73DE4C8A9B22}" sibTransId="{7385379F-2E6B-4D3B-A0E2-CC05CECE407C}"/>
    <dgm:cxn modelId="{5CDBD360-53EB-48F8-A56D-524DA3B09852}" type="presOf" srcId="{9C3CED77-38E0-4692-8139-32851DF40AAD}" destId="{F5E6526C-69F9-42DB-AADA-D712C86B323D}" srcOrd="0" destOrd="2" presId="urn:microsoft.com/office/officeart/2005/8/layout/hList1"/>
    <dgm:cxn modelId="{B36C2A44-C8FE-47BC-A470-A334645D1E4E}" type="presOf" srcId="{4ECED2DD-E5AF-49F7-98DB-5F72BE8D2DCD}" destId="{EC84BA6F-0366-4150-BE04-B9152FE7EFDF}" srcOrd="0" destOrd="0" presId="urn:microsoft.com/office/officeart/2005/8/layout/hList1"/>
    <dgm:cxn modelId="{A4CDA944-DCA9-47AB-ABCD-5A0A9FFBAEB9}" srcId="{8D273FF9-5000-4000-9203-99D14C799966}" destId="{141EC04A-3B5D-43DA-AB7C-7585965951BD}" srcOrd="3" destOrd="0" parTransId="{E65AE667-E19F-498A-BAF6-4CD15A38F074}" sibTransId="{5C57BA48-038B-4FA1-AFD2-7E396C6276AC}"/>
    <dgm:cxn modelId="{B8130D47-8E7E-48DB-975B-D43FFD75B31C}" srcId="{4ECED2DD-E5AF-49F7-98DB-5F72BE8D2DCD}" destId="{1EC0FB6E-8B6E-462B-82CB-D8C377E4480E}" srcOrd="2" destOrd="0" parTransId="{D63654B8-6333-43ED-A796-7BA7481734AC}" sibTransId="{D84C5632-E4D9-41EF-A8E6-E66E5F8CF8E2}"/>
    <dgm:cxn modelId="{95062867-5A5A-4D87-9748-26FA0494B78D}" srcId="{33A63DDE-EF28-4B4E-B805-090EB203A0CF}" destId="{4ECED2DD-E5AF-49F7-98DB-5F72BE8D2DCD}" srcOrd="2" destOrd="0" parTransId="{1B4F1939-DF60-405C-8EBF-4073A50E26E3}" sibTransId="{A4FBB72E-E831-49BB-8AD7-D1FB9C697778}"/>
    <dgm:cxn modelId="{F81AC04A-F31A-4893-986E-C2D54B6E9304}" srcId="{33A63DDE-EF28-4B4E-B805-090EB203A0CF}" destId="{D2B1E7F3-BDFB-4A17-BA16-3823B3D31E02}" srcOrd="1" destOrd="0" parTransId="{C1B5FC37-4BB4-46A2-85F5-DA2CA9BEC644}" sibTransId="{64FC0A1D-392F-4CB2-9831-E2B115F79EB7}"/>
    <dgm:cxn modelId="{41714357-D678-470F-916E-A9A13D337D02}" srcId="{8D273FF9-5000-4000-9203-99D14C799966}" destId="{B7C50939-FD59-4D91-9A50-5DD783EB46A7}" srcOrd="0" destOrd="0" parTransId="{5AEAC86F-8BC0-4AE1-A5BE-EC09E7BAA243}" sibTransId="{D4FCA219-AB30-4872-A9B6-813F9AF504BB}"/>
    <dgm:cxn modelId="{13604D7B-BA9D-4244-A231-FCA04FDBCBB0}" type="presOf" srcId="{75C7C69A-55F8-4E31-9C3F-3F6FD9A368CB}" destId="{7B4041AA-F17C-46FA-BB9C-53A7B2739535}" srcOrd="0" destOrd="0" presId="urn:microsoft.com/office/officeart/2005/8/layout/hList1"/>
    <dgm:cxn modelId="{5C9A918F-3EE0-46B1-AB6B-B63FEDC83875}" type="presOf" srcId="{B1B7AD9D-869B-4236-A3A1-658D2FD0B781}" destId="{61DE069A-4160-465A-8D35-B91E23D23A46}" srcOrd="0" destOrd="1" presId="urn:microsoft.com/office/officeart/2005/8/layout/hList1"/>
    <dgm:cxn modelId="{55288890-E4E9-4134-9483-FCB5B62E2E9B}" type="presOf" srcId="{141EC04A-3B5D-43DA-AB7C-7585965951BD}" destId="{61DE069A-4160-465A-8D35-B91E23D23A46}" srcOrd="0" destOrd="3" presId="urn:microsoft.com/office/officeart/2005/8/layout/hList1"/>
    <dgm:cxn modelId="{9CC62A97-EA57-463B-B049-BF64A3F04A8F}" type="presOf" srcId="{1EC0FB6E-8B6E-462B-82CB-D8C377E4480E}" destId="{7B4041AA-F17C-46FA-BB9C-53A7B2739535}" srcOrd="0" destOrd="2" presId="urn:microsoft.com/office/officeart/2005/8/layout/hList1"/>
    <dgm:cxn modelId="{89781F9C-6A1B-4FF4-A907-C5DC9A8E70E6}" srcId="{4ECED2DD-E5AF-49F7-98DB-5F72BE8D2DCD}" destId="{585C3F37-BA41-435D-9D7D-E17E73DE32B1}" srcOrd="1" destOrd="0" parTransId="{3EA8E4A4-62CE-4895-AAC2-B489DC5C44A1}" sibTransId="{1D8667FD-2C73-43E7-8B28-B87944D7AD8F}"/>
    <dgm:cxn modelId="{5AACE3AE-FD7A-446D-A03F-3BE44110018E}" type="presOf" srcId="{83F74C6D-B2B8-418C-8887-9A6BB5D8B59E}" destId="{F5E6526C-69F9-42DB-AADA-D712C86B323D}" srcOrd="0" destOrd="0" presId="urn:microsoft.com/office/officeart/2005/8/layout/hList1"/>
    <dgm:cxn modelId="{49190EBA-99A3-4C6C-94F6-2184F2E7D18A}" type="presOf" srcId="{33A63DDE-EF28-4B4E-B805-090EB203A0CF}" destId="{5D896FDA-0F89-418F-9BF0-0E9E86ACD321}" srcOrd="0" destOrd="0" presId="urn:microsoft.com/office/officeart/2005/8/layout/hList1"/>
    <dgm:cxn modelId="{2B60D2CA-0D66-44D0-BAB7-1F67F8A85A45}" type="presOf" srcId="{8D273FF9-5000-4000-9203-99D14C799966}" destId="{2FCEA440-31BA-43F4-A360-3AE30A389F6E}" srcOrd="0" destOrd="0" presId="urn:microsoft.com/office/officeart/2005/8/layout/hList1"/>
    <dgm:cxn modelId="{591BBDD5-6480-4A04-8FF1-4E748F43C15F}" srcId="{D2B1E7F3-BDFB-4A17-BA16-3823B3D31E02}" destId="{9C3CED77-38E0-4692-8139-32851DF40AAD}" srcOrd="2" destOrd="0" parTransId="{3B36E956-83D4-4889-BF4F-83CF84A2DFB2}" sibTransId="{B5014E32-482E-460A-A5E3-C2C7A238EE69}"/>
    <dgm:cxn modelId="{3F4AA3EC-B4C0-460B-A40C-1C7AE2C65492}" type="presOf" srcId="{585C3F37-BA41-435D-9D7D-E17E73DE32B1}" destId="{7B4041AA-F17C-46FA-BB9C-53A7B2739535}" srcOrd="0" destOrd="1" presId="urn:microsoft.com/office/officeart/2005/8/layout/hList1"/>
    <dgm:cxn modelId="{E939C5EE-7917-4372-84B6-852CA7759EC4}" type="presOf" srcId="{D2B1E7F3-BDFB-4A17-BA16-3823B3D31E02}" destId="{85E52594-AF5C-47F2-8BAE-59AF7D95C3C9}" srcOrd="0" destOrd="0" presId="urn:microsoft.com/office/officeart/2005/8/layout/hList1"/>
    <dgm:cxn modelId="{50E197FA-7671-4469-A2C9-8BFA7610F1E8}" srcId="{4ECED2DD-E5AF-49F7-98DB-5F72BE8D2DCD}" destId="{75C7C69A-55F8-4E31-9C3F-3F6FD9A368CB}" srcOrd="0" destOrd="0" parTransId="{E6403749-7E89-4161-89B2-A062B087BB75}" sibTransId="{8E10BD6A-84CC-4BF7-BEE9-243C5BE01F09}"/>
    <dgm:cxn modelId="{834A1692-CA4B-4F50-BABA-6AB11A5D679A}" type="presParOf" srcId="{5D896FDA-0F89-418F-9BF0-0E9E86ACD321}" destId="{E116F45E-3CC2-44B4-BEBA-61834C52194A}" srcOrd="0" destOrd="0" presId="urn:microsoft.com/office/officeart/2005/8/layout/hList1"/>
    <dgm:cxn modelId="{B216776C-5200-498B-98E1-4819387FF81F}" type="presParOf" srcId="{E116F45E-3CC2-44B4-BEBA-61834C52194A}" destId="{2FCEA440-31BA-43F4-A360-3AE30A389F6E}" srcOrd="0" destOrd="0" presId="urn:microsoft.com/office/officeart/2005/8/layout/hList1"/>
    <dgm:cxn modelId="{62173E26-FC35-4790-8E91-FBFC07F5E4EB}" type="presParOf" srcId="{E116F45E-3CC2-44B4-BEBA-61834C52194A}" destId="{61DE069A-4160-465A-8D35-B91E23D23A46}" srcOrd="1" destOrd="0" presId="urn:microsoft.com/office/officeart/2005/8/layout/hList1"/>
    <dgm:cxn modelId="{C53B8CFD-D78B-40FC-AB7A-B8C862CB0BDC}" type="presParOf" srcId="{5D896FDA-0F89-418F-9BF0-0E9E86ACD321}" destId="{5980196F-D6D3-40F3-85FD-E7AD93627B38}" srcOrd="1" destOrd="0" presId="urn:microsoft.com/office/officeart/2005/8/layout/hList1"/>
    <dgm:cxn modelId="{8EF4580D-B59F-48E3-9301-B71AB39088F0}" type="presParOf" srcId="{5D896FDA-0F89-418F-9BF0-0E9E86ACD321}" destId="{5E034F08-0C99-46E2-9145-AD33A35B0FC9}" srcOrd="2" destOrd="0" presId="urn:microsoft.com/office/officeart/2005/8/layout/hList1"/>
    <dgm:cxn modelId="{7E932F15-43FA-4851-83F1-2B397B242B78}" type="presParOf" srcId="{5E034F08-0C99-46E2-9145-AD33A35B0FC9}" destId="{85E52594-AF5C-47F2-8BAE-59AF7D95C3C9}" srcOrd="0" destOrd="0" presId="urn:microsoft.com/office/officeart/2005/8/layout/hList1"/>
    <dgm:cxn modelId="{E266660C-E3BD-4642-8EB7-024F5AED5C26}" type="presParOf" srcId="{5E034F08-0C99-46E2-9145-AD33A35B0FC9}" destId="{F5E6526C-69F9-42DB-AADA-D712C86B323D}" srcOrd="1" destOrd="0" presId="urn:microsoft.com/office/officeart/2005/8/layout/hList1"/>
    <dgm:cxn modelId="{12008DB4-6063-4E40-B3E8-AFD6EE151519}" type="presParOf" srcId="{5D896FDA-0F89-418F-9BF0-0E9E86ACD321}" destId="{BEF7F03C-1DCF-4A5C-9978-B20A36C8D488}" srcOrd="3" destOrd="0" presId="urn:microsoft.com/office/officeart/2005/8/layout/hList1"/>
    <dgm:cxn modelId="{09077B5E-8EA0-4204-A5E9-F8A9E339AAEF}" type="presParOf" srcId="{5D896FDA-0F89-418F-9BF0-0E9E86ACD321}" destId="{8DB4146A-53BD-481B-AA08-5CA016E9E29D}" srcOrd="4" destOrd="0" presId="urn:microsoft.com/office/officeart/2005/8/layout/hList1"/>
    <dgm:cxn modelId="{86F618A5-98A2-46DC-B3B8-FB431634EEF2}" type="presParOf" srcId="{8DB4146A-53BD-481B-AA08-5CA016E9E29D}" destId="{EC84BA6F-0366-4150-BE04-B9152FE7EFDF}" srcOrd="0" destOrd="0" presId="urn:microsoft.com/office/officeart/2005/8/layout/hList1"/>
    <dgm:cxn modelId="{EC055C99-5C9B-4AC8-ACCF-8B31FD3852B2}" type="presParOf" srcId="{8DB4146A-53BD-481B-AA08-5CA016E9E29D}" destId="{7B4041AA-F17C-46FA-BB9C-53A7B27395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1C74F-6FBE-47B6-A6D4-4329FD430962}">
      <dsp:nvSpPr>
        <dsp:cNvPr id="0" name=""/>
        <dsp:cNvSpPr/>
      </dsp:nvSpPr>
      <dsp:spPr>
        <a:xfrm>
          <a:off x="0" y="0"/>
          <a:ext cx="7744967" cy="6814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 initial disclosure to the University of Arizona IP office ( Tech Launch Arizona, TLA) has been filed in 2017 under UA17-202</a:t>
          </a:r>
        </a:p>
      </dsp:txBody>
      <dsp:txXfrm>
        <a:off x="19960" y="19960"/>
        <a:ext cx="6929848" cy="641574"/>
      </dsp:txXfrm>
    </dsp:sp>
    <dsp:sp modelId="{7A1C43ED-1548-46E4-92EA-D1C3BE99ED2F}">
      <dsp:nvSpPr>
        <dsp:cNvPr id="0" name=""/>
        <dsp:cNvSpPr/>
      </dsp:nvSpPr>
      <dsp:spPr>
        <a:xfrm>
          <a:off x="578358" y="776146"/>
          <a:ext cx="7744967" cy="6814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TLA has filed a provisional patent application with USPTO under reference UNIA 21.27 PROV on Dec 15, 2022</a:t>
          </a:r>
        </a:p>
      </dsp:txBody>
      <dsp:txXfrm>
        <a:off x="598318" y="796106"/>
        <a:ext cx="6683718" cy="641574"/>
      </dsp:txXfrm>
    </dsp:sp>
    <dsp:sp modelId="{C1BC55A7-D87F-466E-ACB0-512052FEAA2E}">
      <dsp:nvSpPr>
        <dsp:cNvPr id="0" name=""/>
        <dsp:cNvSpPr/>
      </dsp:nvSpPr>
      <dsp:spPr>
        <a:xfrm>
          <a:off x="1156716" y="1552292"/>
          <a:ext cx="7744967" cy="68149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IP covers the current design and the components of the current system.</a:t>
          </a:r>
        </a:p>
      </dsp:txBody>
      <dsp:txXfrm>
        <a:off x="1176676" y="1572252"/>
        <a:ext cx="6683718" cy="641574"/>
      </dsp:txXfrm>
    </dsp:sp>
    <dsp:sp modelId="{B6615027-BBDA-4AF6-9D51-8EA47BBB5F61}">
      <dsp:nvSpPr>
        <dsp:cNvPr id="0" name=""/>
        <dsp:cNvSpPr/>
      </dsp:nvSpPr>
      <dsp:spPr>
        <a:xfrm>
          <a:off x="1735073" y="2328439"/>
          <a:ext cx="7744967" cy="68149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TLA will file a utility application before Dec 15,2023 with additional claims based on the proposed work in this proposal.</a:t>
          </a:r>
        </a:p>
      </dsp:txBody>
      <dsp:txXfrm>
        <a:off x="1755033" y="2348399"/>
        <a:ext cx="6683718" cy="641574"/>
      </dsp:txXfrm>
    </dsp:sp>
    <dsp:sp modelId="{80B45AF5-733F-428B-B3C9-D4361A1191E4}">
      <dsp:nvSpPr>
        <dsp:cNvPr id="0" name=""/>
        <dsp:cNvSpPr/>
      </dsp:nvSpPr>
      <dsp:spPr>
        <a:xfrm>
          <a:off x="2313432" y="3104585"/>
          <a:ext cx="7744967" cy="68149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licensing plan and a creation of a start-up company has been pre-approved by the director of TLA, Douglas M Hockstad in January 2022.</a:t>
          </a:r>
        </a:p>
      </dsp:txBody>
      <dsp:txXfrm>
        <a:off x="2333392" y="3124545"/>
        <a:ext cx="6683718" cy="641574"/>
      </dsp:txXfrm>
    </dsp:sp>
    <dsp:sp modelId="{B68A91C5-029B-4AC3-B00E-66DA6940AC05}">
      <dsp:nvSpPr>
        <dsp:cNvPr id="0" name=""/>
        <dsp:cNvSpPr/>
      </dsp:nvSpPr>
      <dsp:spPr>
        <a:xfrm>
          <a:off x="7301996" y="497869"/>
          <a:ext cx="442971" cy="44297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401664" y="497869"/>
        <a:ext cx="243635" cy="333336"/>
      </dsp:txXfrm>
    </dsp:sp>
    <dsp:sp modelId="{CE06C904-2776-47FA-AD29-064C100152B8}">
      <dsp:nvSpPr>
        <dsp:cNvPr id="0" name=""/>
        <dsp:cNvSpPr/>
      </dsp:nvSpPr>
      <dsp:spPr>
        <a:xfrm>
          <a:off x="7880354" y="1274015"/>
          <a:ext cx="442971" cy="44297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80022" y="1274015"/>
        <a:ext cx="243635" cy="333336"/>
      </dsp:txXfrm>
    </dsp:sp>
    <dsp:sp modelId="{0A3647D9-AE06-457E-AD81-3F5AD641271A}">
      <dsp:nvSpPr>
        <dsp:cNvPr id="0" name=""/>
        <dsp:cNvSpPr/>
      </dsp:nvSpPr>
      <dsp:spPr>
        <a:xfrm>
          <a:off x="8458712" y="2038804"/>
          <a:ext cx="442971" cy="44297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58380" y="2038804"/>
        <a:ext cx="243635" cy="333336"/>
      </dsp:txXfrm>
    </dsp:sp>
    <dsp:sp modelId="{A7A1A238-B109-4CA7-ACCD-BE2DA8E8F1BE}">
      <dsp:nvSpPr>
        <dsp:cNvPr id="0" name=""/>
        <dsp:cNvSpPr/>
      </dsp:nvSpPr>
      <dsp:spPr>
        <a:xfrm>
          <a:off x="9037070" y="2822522"/>
          <a:ext cx="442971" cy="442971"/>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36738" y="2822522"/>
        <a:ext cx="243635" cy="33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A440-31BA-43F4-A360-3AE30A389F6E}">
      <dsp:nvSpPr>
        <dsp:cNvPr id="0" name=""/>
        <dsp:cNvSpPr/>
      </dsp:nvSpPr>
      <dsp:spPr>
        <a:xfrm>
          <a:off x="7725" y="1219684"/>
          <a:ext cx="2792651" cy="3148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Inventors and developers:</a:t>
          </a:r>
        </a:p>
      </dsp:txBody>
      <dsp:txXfrm>
        <a:off x="7725" y="1219684"/>
        <a:ext cx="2792651" cy="314853"/>
      </dsp:txXfrm>
    </dsp:sp>
    <dsp:sp modelId="{61DE069A-4160-465A-8D35-B91E23D23A46}">
      <dsp:nvSpPr>
        <dsp:cNvPr id="0" name=""/>
        <dsp:cNvSpPr/>
      </dsp:nvSpPr>
      <dsp:spPr>
        <a:xfrm>
          <a:off x="6078" y="1520882"/>
          <a:ext cx="2797287" cy="19239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Eniko Enikov, PhD UA College of Engineering</a:t>
          </a:r>
        </a:p>
        <a:p>
          <a:pPr marL="114300" lvl="1" indent="-114300" algn="l" defTabSz="622300">
            <a:lnSpc>
              <a:spcPct val="90000"/>
            </a:lnSpc>
            <a:spcBef>
              <a:spcPct val="0"/>
            </a:spcBef>
            <a:spcAft>
              <a:spcPct val="15000"/>
            </a:spcAft>
            <a:buNone/>
          </a:pPr>
          <a:r>
            <a:rPr lang="en-US" sz="1400" kern="1200" dirty="0">
              <a:hlinkClick xmlns:r="http://schemas.openxmlformats.org/officeDocument/2006/relationships" r:id="rId1"/>
            </a:rPr>
            <a:t>https://www.linkedin.com/in/eniko-enikov-618b8b106/</a:t>
          </a:r>
          <a:r>
            <a:rPr lang="en-US" sz="1400" kern="1200" dirty="0"/>
            <a:t> </a:t>
          </a:r>
        </a:p>
        <a:p>
          <a:pPr marL="114300" lvl="1" indent="-114300" algn="l" defTabSz="622300">
            <a:lnSpc>
              <a:spcPct val="90000"/>
            </a:lnSpc>
            <a:spcBef>
              <a:spcPct val="0"/>
            </a:spcBef>
            <a:spcAft>
              <a:spcPct val="15000"/>
            </a:spcAft>
            <a:buChar char="•"/>
          </a:pPr>
          <a:r>
            <a:rPr lang="en-US" sz="1400" kern="1200" dirty="0"/>
            <a:t>Rein Anton, MD, PhD  Neurosurgery</a:t>
          </a:r>
        </a:p>
        <a:p>
          <a:pPr marL="114300" lvl="1" indent="-114300" algn="l" defTabSz="622300">
            <a:lnSpc>
              <a:spcPct val="90000"/>
            </a:lnSpc>
            <a:spcBef>
              <a:spcPct val="0"/>
            </a:spcBef>
            <a:spcAft>
              <a:spcPct val="15000"/>
            </a:spcAft>
            <a:buNone/>
          </a:pPr>
          <a:r>
            <a:rPr lang="en-US" sz="1400" kern="1200" dirty="0">
              <a:hlinkClick xmlns:r="http://schemas.openxmlformats.org/officeDocument/2006/relationships" r:id="rId2"/>
            </a:rPr>
            <a:t>https://medicine.arizona.edu/person/rein-anton-md-phd</a:t>
          </a:r>
          <a:r>
            <a:rPr lang="en-US" sz="1400" kern="1200" dirty="0"/>
            <a:t> </a:t>
          </a:r>
        </a:p>
      </dsp:txBody>
      <dsp:txXfrm>
        <a:off x="6078" y="1520882"/>
        <a:ext cx="2797287" cy="1923975"/>
      </dsp:txXfrm>
    </dsp:sp>
    <dsp:sp modelId="{85E52594-AF5C-47F2-8BAE-59AF7D95C3C9}">
      <dsp:nvSpPr>
        <dsp:cNvPr id="0" name=""/>
        <dsp:cNvSpPr/>
      </dsp:nvSpPr>
      <dsp:spPr>
        <a:xfrm>
          <a:off x="3097831" y="1281523"/>
          <a:ext cx="2792651" cy="6105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Business partners (Arch </a:t>
          </a:r>
          <a:r>
            <a:rPr lang="en-US" sz="1400" kern="1200" dirty="0"/>
            <a:t>Partners</a:t>
          </a:r>
          <a:r>
            <a:rPr lang="en-US" sz="1200" kern="1200" dirty="0"/>
            <a:t> Venture Group)</a:t>
          </a:r>
        </a:p>
      </dsp:txBody>
      <dsp:txXfrm>
        <a:off x="3097831" y="1281523"/>
        <a:ext cx="2792651" cy="610504"/>
      </dsp:txXfrm>
    </dsp:sp>
    <dsp:sp modelId="{F5E6526C-69F9-42DB-AADA-D712C86B323D}">
      <dsp:nvSpPr>
        <dsp:cNvPr id="0" name=""/>
        <dsp:cNvSpPr/>
      </dsp:nvSpPr>
      <dsp:spPr>
        <a:xfrm>
          <a:off x="3094145" y="1921765"/>
          <a:ext cx="2792651" cy="13515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Emre Toker from Arch Partners Venture Group</a:t>
          </a:r>
        </a:p>
        <a:p>
          <a:pPr marL="114300" lvl="1" indent="-114300" algn="l" defTabSz="533400">
            <a:lnSpc>
              <a:spcPct val="90000"/>
            </a:lnSpc>
            <a:spcBef>
              <a:spcPct val="0"/>
            </a:spcBef>
            <a:spcAft>
              <a:spcPct val="15000"/>
            </a:spcAft>
            <a:buNone/>
          </a:pPr>
          <a:r>
            <a:rPr lang="en-US" sz="1200" kern="1200" dirty="0">
              <a:hlinkClick xmlns:r="http://schemas.openxmlformats.org/officeDocument/2006/relationships" r:id="rId3"/>
            </a:rPr>
            <a:t>https://www.linkedin.com/in/emre-toker/</a:t>
          </a:r>
          <a:endParaRPr lang="en-US" sz="1200" kern="1200" dirty="0"/>
        </a:p>
      </dsp:txBody>
      <dsp:txXfrm>
        <a:off x="3094145" y="1921765"/>
        <a:ext cx="2792651" cy="1351598"/>
      </dsp:txXfrm>
    </dsp:sp>
    <dsp:sp modelId="{EC84BA6F-0366-4150-BE04-B9152FE7EFDF}">
      <dsp:nvSpPr>
        <dsp:cNvPr id="0" name=""/>
        <dsp:cNvSpPr/>
      </dsp:nvSpPr>
      <dsp:spPr>
        <a:xfrm>
          <a:off x="6353709" y="1294351"/>
          <a:ext cx="2792651" cy="3148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Medical Consultants </a:t>
          </a:r>
        </a:p>
      </dsp:txBody>
      <dsp:txXfrm>
        <a:off x="6353709" y="1294351"/>
        <a:ext cx="2792651" cy="314853"/>
      </dsp:txXfrm>
    </dsp:sp>
    <dsp:sp modelId="{7B4041AA-F17C-46FA-BB9C-53A7B2739535}">
      <dsp:nvSpPr>
        <dsp:cNvPr id="0" name=""/>
        <dsp:cNvSpPr/>
      </dsp:nvSpPr>
      <dsp:spPr>
        <a:xfrm>
          <a:off x="6368203" y="1631630"/>
          <a:ext cx="2792651" cy="1810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Dr Richard Chua,  Banner UMC specializing in spinal stenosis surgeries</a:t>
          </a:r>
        </a:p>
        <a:p>
          <a:pPr marL="114300" lvl="1" indent="-114300" algn="l" defTabSz="533400">
            <a:lnSpc>
              <a:spcPct val="90000"/>
            </a:lnSpc>
            <a:spcBef>
              <a:spcPct val="0"/>
            </a:spcBef>
            <a:spcAft>
              <a:spcPct val="15000"/>
            </a:spcAft>
            <a:buNone/>
          </a:pPr>
          <a:r>
            <a:rPr lang="en-US" sz="1200" kern="1200" dirty="0">
              <a:hlinkClick xmlns:r="http://schemas.openxmlformats.org/officeDocument/2006/relationships" r:id="rId4"/>
            </a:rPr>
            <a:t>https://www.linkedin.com/in/richard-v-chua-md-faans-facs-051b7940/</a:t>
          </a:r>
          <a:r>
            <a:rPr lang="en-US" sz="1200" kern="1200" dirty="0"/>
            <a:t> </a:t>
          </a:r>
        </a:p>
        <a:p>
          <a:pPr marL="114300" lvl="1" indent="-114300" algn="l" defTabSz="533400">
            <a:lnSpc>
              <a:spcPct val="90000"/>
            </a:lnSpc>
            <a:spcBef>
              <a:spcPct val="0"/>
            </a:spcBef>
            <a:spcAft>
              <a:spcPct val="15000"/>
            </a:spcAft>
            <a:buChar char="•"/>
          </a:pPr>
          <a:r>
            <a:rPr lang="en-US" sz="1200" kern="1200" dirty="0"/>
            <a:t>Dr. Anthony Avellino, Banner UMC specializing in pediatric neurosurgery with interests in Occult Tethered Cord Syndrome</a:t>
          </a:r>
        </a:p>
        <a:p>
          <a:pPr marL="114300" lvl="1" indent="-114300" algn="l" defTabSz="533400">
            <a:lnSpc>
              <a:spcPct val="90000"/>
            </a:lnSpc>
            <a:spcBef>
              <a:spcPct val="0"/>
            </a:spcBef>
            <a:spcAft>
              <a:spcPct val="15000"/>
            </a:spcAft>
            <a:buNone/>
          </a:pPr>
          <a:r>
            <a:rPr lang="en-US" sz="1200" kern="1200" dirty="0">
              <a:hlinkClick xmlns:r="http://schemas.openxmlformats.org/officeDocument/2006/relationships" r:id="rId5"/>
            </a:rPr>
            <a:t>https://www.linkedin.com/in/anthony-m-avellino-m-d-m-b-a-aa52a536/</a:t>
          </a:r>
          <a:r>
            <a:rPr lang="en-US" sz="1200" kern="1200" dirty="0"/>
            <a:t>  </a:t>
          </a:r>
        </a:p>
      </dsp:txBody>
      <dsp:txXfrm>
        <a:off x="6368203" y="1631630"/>
        <a:ext cx="2792651" cy="18109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F03B4C-7222-461B-BA71-2B563A449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015D50-859B-4A21-BBA7-D227472F19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51ED0-8724-4321-9903-1B6C4397769A}" type="datetimeFigureOut">
              <a:rPr lang="en-US" smtClean="0"/>
              <a:t>2/29/2024</a:t>
            </a:fld>
            <a:endParaRPr lang="en-US" dirty="0"/>
          </a:p>
        </p:txBody>
      </p:sp>
      <p:sp>
        <p:nvSpPr>
          <p:cNvPr id="4" name="Footer Placeholder 3">
            <a:extLst>
              <a:ext uri="{FF2B5EF4-FFF2-40B4-BE49-F238E27FC236}">
                <a16:creationId xmlns:a16="http://schemas.microsoft.com/office/drawing/2014/main" id="{B414EAD1-5CAB-421B-B5BB-2FAE33EA5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3925FF-73DD-4112-9C15-8EAFF2E8C9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71AD-4225-439B-B0AF-FF523CEDEDCF}" type="slidenum">
              <a:rPr lang="en-US" smtClean="0"/>
              <a:t>‹#›</a:t>
            </a:fld>
            <a:endParaRPr lang="en-US" dirty="0"/>
          </a:p>
        </p:txBody>
      </p:sp>
    </p:spTree>
    <p:extLst>
      <p:ext uri="{BB962C8B-B14F-4D97-AF65-F5344CB8AC3E}">
        <p14:creationId xmlns:p14="http://schemas.microsoft.com/office/powerpoint/2010/main" val="19060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4778D-F34E-4BE4-9B6B-598D2E739C81}" type="datetimeFigureOut">
              <a:rPr lang="en-US" smtClean="0"/>
              <a:t>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3C36-AE66-42A1-BA56-51FF7F8C862C}" type="slidenum">
              <a:rPr lang="en-US" smtClean="0"/>
              <a:t>‹#›</a:t>
            </a:fld>
            <a:endParaRPr lang="en-US" dirty="0"/>
          </a:p>
        </p:txBody>
      </p:sp>
    </p:spTree>
    <p:extLst>
      <p:ext uri="{BB962C8B-B14F-4D97-AF65-F5344CB8AC3E}">
        <p14:creationId xmlns:p14="http://schemas.microsoft.com/office/powerpoint/2010/main" val="194638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87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73941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00096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91E8DE-0B9D-43A1-8977-59BEEC2C354B}"/>
              </a:ext>
              <a:ext uri="{C183D7F6-B498-43B3-948B-1728B52AA6E4}">
                <adec:decorative xmlns:adec="http://schemas.microsoft.com/office/drawing/2017/decorative" val="1"/>
              </a:ext>
            </a:extLst>
          </p:cNvPr>
          <p:cNvSpPr/>
          <p:nvPr userDrawn="1"/>
        </p:nvSpPr>
        <p:spPr>
          <a:xfrm>
            <a:off x="643337" y="643464"/>
            <a:ext cx="6269159" cy="5571072"/>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243631" y="1621998"/>
            <a:ext cx="5068567" cy="1301390"/>
          </a:xfrm>
        </p:spPr>
        <p:txBody>
          <a:bodyPr anchor="b"/>
          <a:lstStyle>
            <a:lvl1pPr algn="ctr">
              <a:defRPr>
                <a:solidFill>
                  <a:schemeClr val="bg1"/>
                </a:solidFill>
              </a:defRPr>
            </a:lvl1pPr>
          </a:lstStyle>
          <a:p>
            <a:r>
              <a:rPr lang="en-US"/>
              <a:t>Click to edit Master title style</a:t>
            </a:r>
            <a:endParaRPr lang="en-US" dirty="0"/>
          </a:p>
        </p:txBody>
      </p:sp>
      <p:sp>
        <p:nvSpPr>
          <p:cNvPr id="9" name="Subtitle 2" descr="Tag=AccentColor&#10;Flavor=Light&#10;Target=Text">
            <a:extLst>
              <a:ext uri="{FF2B5EF4-FFF2-40B4-BE49-F238E27FC236}">
                <a16:creationId xmlns:a16="http://schemas.microsoft.com/office/drawing/2014/main" id="{4CCFCCCF-0AEA-4D36-8B54-4C03F88D74AE}"/>
              </a:ext>
            </a:extLst>
          </p:cNvPr>
          <p:cNvSpPr>
            <a:spLocks noGrp="1"/>
          </p:cNvSpPr>
          <p:nvPr>
            <p:ph type="subTitle" idx="1"/>
          </p:nvPr>
        </p:nvSpPr>
        <p:spPr>
          <a:xfrm>
            <a:off x="1243633" y="3109652"/>
            <a:ext cx="5068567" cy="2395623"/>
          </a:xfrm>
        </p:spPr>
        <p:txBody>
          <a:bodyPr anchor="ctr">
            <a:normAutofit/>
          </a:bodyPr>
          <a:lstStyle>
            <a:lvl1pPr marL="0" indent="0" algn="ctr">
              <a:buNone/>
              <a:defRPr>
                <a:solidFill>
                  <a:schemeClr val="bg1"/>
                </a:solidFill>
              </a:defRPr>
            </a:lvl1pPr>
          </a:lstStyle>
          <a:p>
            <a:pPr>
              <a:lnSpc>
                <a:spcPct val="150000"/>
              </a:lnSpc>
            </a:pPr>
            <a:r>
              <a:rPr lang="en-US">
                <a:cs typeface="Calibri"/>
              </a:rPr>
              <a:t>Click to edit Master subtitle style</a:t>
            </a:r>
            <a:endParaRPr lang="en-US" dirty="0">
              <a:solidFill>
                <a:schemeClr val="tx1"/>
              </a:solidFill>
            </a:endParaRP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556500" y="641350"/>
            <a:ext cx="3998913" cy="2626784"/>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554913" y="3606263"/>
            <a:ext cx="4000500" cy="260826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9C304C15-0285-4F2C-8EFE-569AD8088EBA}"/>
              </a:ext>
              <a:ext uri="{C183D7F6-B498-43B3-948B-1728B52AA6E4}">
                <adec:decorative xmlns:adec="http://schemas.microsoft.com/office/drawing/2017/decorative" val="1"/>
              </a:ext>
            </a:extLst>
          </p:cNvPr>
          <p:cNvSpPr/>
          <p:nvPr userDrawn="1"/>
        </p:nvSpPr>
        <p:spPr>
          <a:xfrm>
            <a:off x="806116" y="809244"/>
            <a:ext cx="5943600" cy="5239512"/>
          </a:xfrm>
          <a:prstGeom prst="rect">
            <a:avLst/>
          </a:prstGeom>
          <a:noFill/>
          <a:ln w="6350" cap="sq" cmpd="sng" algn="ctr">
            <a:solidFill>
              <a:schemeClr val="bg1"/>
            </a:solidFill>
            <a:prstDash val="solid"/>
            <a:miter lim="800000"/>
          </a:ln>
          <a:effectLst/>
        </p:spPr>
      </p:sp>
      <p:sp>
        <p:nvSpPr>
          <p:cNvPr id="10" name="Rectangle 9">
            <a:extLst>
              <a:ext uri="{FF2B5EF4-FFF2-40B4-BE49-F238E27FC236}">
                <a16:creationId xmlns:a16="http://schemas.microsoft.com/office/drawing/2014/main" id="{C5A88504-58DC-4D6A-A3A2-46BBE92E4E08}"/>
              </a:ext>
              <a:ext uri="{C183D7F6-B498-43B3-948B-1728B52AA6E4}">
                <adec:decorative xmlns:adec="http://schemas.microsoft.com/office/drawing/2017/decorative" val="1"/>
              </a:ext>
            </a:extLst>
          </p:cNvPr>
          <p:cNvSpPr/>
          <p:nvPr userDrawn="1"/>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17">
            <a:extLst>
              <a:ext uri="{FF2B5EF4-FFF2-40B4-BE49-F238E27FC236}">
                <a16:creationId xmlns:a16="http://schemas.microsoft.com/office/drawing/2014/main" id="{A7F1F606-F241-4665-957D-1EA108900290}"/>
              </a:ext>
            </a:extLst>
          </p:cNvPr>
          <p:cNvSpPr txBox="1">
            <a:spLocks/>
          </p:cNvSpPr>
          <p:nvPr userDrawn="1"/>
        </p:nvSpPr>
        <p:spPr>
          <a:xfrm>
            <a:off x="3000676" y="687140"/>
            <a:ext cx="1554480" cy="527213"/>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grpSp>
        <p:nvGrpSpPr>
          <p:cNvPr id="3" name="Group 2">
            <a:extLst>
              <a:ext uri="{FF2B5EF4-FFF2-40B4-BE49-F238E27FC236}">
                <a16:creationId xmlns:a16="http://schemas.microsoft.com/office/drawing/2014/main" id="{86EAC8BD-D27F-41DF-AA93-5F96758285A5}"/>
              </a:ext>
              <a:ext uri="{C183D7F6-B498-43B3-948B-1728B52AA6E4}">
                <adec:decorative xmlns:adec="http://schemas.microsoft.com/office/drawing/2017/decorative" val="1"/>
              </a:ext>
            </a:extLst>
          </p:cNvPr>
          <p:cNvGrpSpPr/>
          <p:nvPr userDrawn="1"/>
        </p:nvGrpSpPr>
        <p:grpSpPr>
          <a:xfrm>
            <a:off x="2932096" y="640855"/>
            <a:ext cx="1691640" cy="645295"/>
            <a:chOff x="2932096" y="640855"/>
            <a:chExt cx="1691640" cy="645295"/>
          </a:xfrm>
        </p:grpSpPr>
        <p:cxnSp>
          <p:nvCxnSpPr>
            <p:cNvPr id="11" name="Straight Connector 10">
              <a:extLst>
                <a:ext uri="{FF2B5EF4-FFF2-40B4-BE49-F238E27FC236}">
                  <a16:creationId xmlns:a16="http://schemas.microsoft.com/office/drawing/2014/main" id="{29CEAE44-9527-4308-A77C-6C47315AD3A5}"/>
                </a:ext>
                <a:ext uri="{C183D7F6-B498-43B3-948B-1728B52AA6E4}">
                  <adec:decorative xmlns:adec="http://schemas.microsoft.com/office/drawing/2017/decorative" val="1"/>
                </a:ext>
              </a:extLst>
            </p:cNvPr>
            <p:cNvCxnSpPr/>
            <p:nvPr userDrawn="1"/>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D50130-2E7D-4DC0-8382-B3958A945077}"/>
                </a:ext>
                <a:ext uri="{C183D7F6-B498-43B3-948B-1728B52AA6E4}">
                  <adec:decorative xmlns:adec="http://schemas.microsoft.com/office/drawing/2017/decorative" val="1"/>
                </a:ext>
              </a:extLst>
            </p:cNvPr>
            <p:cNvCxnSpPr/>
            <p:nvPr userDrawn="1"/>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55D961-339B-49BE-9281-3A8E81953FBD}"/>
                </a:ext>
                <a:ext uri="{C183D7F6-B498-43B3-948B-1728B52AA6E4}">
                  <adec:decorative xmlns:adec="http://schemas.microsoft.com/office/drawing/2017/decorative" val="1"/>
                </a:ext>
              </a:extLst>
            </p:cNvPr>
            <p:cNvCxnSpPr/>
            <p:nvPr userDrawn="1"/>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chemeClr val="bg1"/>
                </a:solidFill>
              </a:rPr>
              <a:t>Sample Footer Text</a:t>
            </a:r>
          </a:p>
        </p:txBody>
      </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7632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0C2F6-1B8C-43CC-92A5-2D5502929FC9}"/>
              </a:ext>
              <a:ext uri="{C183D7F6-B498-43B3-948B-1728B52AA6E4}">
                <adec:decorative xmlns:adec="http://schemas.microsoft.com/office/drawing/2017/decorative" val="1"/>
              </a:ext>
            </a:extLst>
          </p:cNvPr>
          <p:cNvSpPr/>
          <p:nvPr userDrawn="1"/>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16983D5E-8A96-4276-9D60-66D16276D065}"/>
              </a:ext>
            </a:extLst>
          </p:cNvPr>
          <p:cNvSpPr>
            <a:spLocks noGrp="1"/>
          </p:cNvSpPr>
          <p:nvPr>
            <p:ph type="title"/>
          </p:nvPr>
        </p:nvSpPr>
        <p:spPr>
          <a:xfrm>
            <a:off x="912628" y="1057275"/>
            <a:ext cx="10366743" cy="1235895"/>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FC4707CC-694D-4162-B68A-B7D9345B3F32}"/>
              </a:ext>
              <a:ext uri="{C183D7F6-B498-43B3-948B-1728B52AA6E4}">
                <adec:decorative xmlns:adec="http://schemas.microsoft.com/office/drawing/2017/decorative" val="1"/>
              </a:ext>
            </a:extLst>
          </p:cNvPr>
          <p:cNvSpPr/>
          <p:nvPr userDrawn="1"/>
        </p:nvSpPr>
        <p:spPr>
          <a:xfrm>
            <a:off x="806196" y="814657"/>
            <a:ext cx="10579608" cy="1664208"/>
          </a:xfrm>
          <a:prstGeom prst="rect">
            <a:avLst/>
          </a:prstGeom>
          <a:noFill/>
          <a:ln w="6350" cap="sq" cmpd="sng" algn="ctr">
            <a:solidFill>
              <a:schemeClr val="bg1"/>
            </a:solidFill>
            <a:prstDash val="solid"/>
            <a:miter lim="800000"/>
          </a:ln>
          <a:effectLst/>
        </p:spPr>
      </p:sp>
      <p:sp>
        <p:nvSpPr>
          <p:cNvPr id="21" name="Picture Placeholder 20">
            <a:extLst>
              <a:ext uri="{FF2B5EF4-FFF2-40B4-BE49-F238E27FC236}">
                <a16:creationId xmlns:a16="http://schemas.microsoft.com/office/drawing/2014/main" id="{079F8F29-0E9E-49F7-93F4-FCC8C82EE115}"/>
              </a:ext>
            </a:extLst>
          </p:cNvPr>
          <p:cNvSpPr>
            <a:spLocks noGrp="1"/>
          </p:cNvSpPr>
          <p:nvPr>
            <p:ph type="pic" sz="quarter" idx="13"/>
          </p:nvPr>
        </p:nvSpPr>
        <p:spPr>
          <a:xfrm>
            <a:off x="609600" y="2884815"/>
            <a:ext cx="2279650" cy="2552700"/>
          </a:xfrm>
        </p:spPr>
        <p:txBody>
          <a:bodyPr/>
          <a:lstStyle/>
          <a:p>
            <a:r>
              <a:rPr lang="en-US"/>
              <a:t>Click icon to add picture</a:t>
            </a:r>
            <a:endParaRPr lang="en-US" dirty="0"/>
          </a:p>
        </p:txBody>
      </p:sp>
      <p:sp>
        <p:nvSpPr>
          <p:cNvPr id="25" name="Text Placeholder 27">
            <a:extLst>
              <a:ext uri="{FF2B5EF4-FFF2-40B4-BE49-F238E27FC236}">
                <a16:creationId xmlns:a16="http://schemas.microsoft.com/office/drawing/2014/main" id="{9925214F-17A5-4C60-AADE-6A1BC129895C}"/>
              </a:ext>
            </a:extLst>
          </p:cNvPr>
          <p:cNvSpPr>
            <a:spLocks noGrp="1"/>
          </p:cNvSpPr>
          <p:nvPr>
            <p:ph type="body" sz="quarter" idx="17"/>
          </p:nvPr>
        </p:nvSpPr>
        <p:spPr>
          <a:xfrm>
            <a:off x="609599"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0700E3A-7CD7-4A3D-BA94-0E5BCAC92A8A}"/>
              </a:ext>
            </a:extLst>
          </p:cNvPr>
          <p:cNvSpPr>
            <a:spLocks noGrp="1"/>
          </p:cNvSpPr>
          <p:nvPr>
            <p:ph type="body" sz="quarter" idx="18"/>
          </p:nvPr>
        </p:nvSpPr>
        <p:spPr>
          <a:xfrm>
            <a:off x="609599"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Picture Placeholder 20">
            <a:extLst>
              <a:ext uri="{FF2B5EF4-FFF2-40B4-BE49-F238E27FC236}">
                <a16:creationId xmlns:a16="http://schemas.microsoft.com/office/drawing/2014/main" id="{2E6EB481-2A99-4088-95C0-0D5BAFDFF02F}"/>
              </a:ext>
            </a:extLst>
          </p:cNvPr>
          <p:cNvSpPr>
            <a:spLocks noGrp="1"/>
          </p:cNvSpPr>
          <p:nvPr>
            <p:ph type="pic" sz="quarter" idx="14"/>
          </p:nvPr>
        </p:nvSpPr>
        <p:spPr>
          <a:xfrm>
            <a:off x="3496066" y="2884815"/>
            <a:ext cx="2279650" cy="2552700"/>
          </a:xfrm>
        </p:spPr>
        <p:txBody>
          <a:bodyPr/>
          <a:lstStyle/>
          <a:p>
            <a:r>
              <a:rPr lang="en-US"/>
              <a:t>Click icon to add picture</a:t>
            </a:r>
            <a:endParaRPr lang="en-US" dirty="0"/>
          </a:p>
        </p:txBody>
      </p:sp>
      <p:sp>
        <p:nvSpPr>
          <p:cNvPr id="27" name="Text Placeholder 27">
            <a:extLst>
              <a:ext uri="{FF2B5EF4-FFF2-40B4-BE49-F238E27FC236}">
                <a16:creationId xmlns:a16="http://schemas.microsoft.com/office/drawing/2014/main" id="{4097BC1F-331F-4D57-993D-EFBB792275DD}"/>
              </a:ext>
            </a:extLst>
          </p:cNvPr>
          <p:cNvSpPr>
            <a:spLocks noGrp="1"/>
          </p:cNvSpPr>
          <p:nvPr>
            <p:ph type="body" sz="quarter" idx="19"/>
          </p:nvPr>
        </p:nvSpPr>
        <p:spPr>
          <a:xfrm>
            <a:off x="3496067"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DCC61962-73A1-4768-8408-43E07ED2C1AB}"/>
              </a:ext>
            </a:extLst>
          </p:cNvPr>
          <p:cNvSpPr>
            <a:spLocks noGrp="1"/>
          </p:cNvSpPr>
          <p:nvPr>
            <p:ph type="body" sz="quarter" idx="20"/>
          </p:nvPr>
        </p:nvSpPr>
        <p:spPr>
          <a:xfrm>
            <a:off x="3496067"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6" name="Footer Placeholder 4">
            <a:extLst>
              <a:ext uri="{FF2B5EF4-FFF2-40B4-BE49-F238E27FC236}">
                <a16:creationId xmlns:a16="http://schemas.microsoft.com/office/drawing/2014/main" id="{8013A142-804D-471C-B2DD-DEC1B8C58502}"/>
              </a:ext>
            </a:extLst>
          </p:cNvPr>
          <p:cNvSpPr>
            <a:spLocks noGrp="1"/>
          </p:cNvSpPr>
          <p:nvPr>
            <p:ph type="ftr" sz="quarter" idx="11"/>
          </p:nvPr>
        </p:nvSpPr>
        <p:spPr>
          <a:xfrm>
            <a:off x="639095" y="6296388"/>
            <a:ext cx="5816600" cy="365760"/>
          </a:xfrm>
        </p:spPr>
        <p:txBody>
          <a:bodyPr/>
          <a:lstStyle/>
          <a:p>
            <a:endParaRPr lang="en-US" dirty="0"/>
          </a:p>
        </p:txBody>
      </p:sp>
      <p:sp>
        <p:nvSpPr>
          <p:cNvPr id="23" name="Picture Placeholder 20">
            <a:extLst>
              <a:ext uri="{FF2B5EF4-FFF2-40B4-BE49-F238E27FC236}">
                <a16:creationId xmlns:a16="http://schemas.microsoft.com/office/drawing/2014/main" id="{A231814F-4139-4547-9058-18BF9C9E8833}"/>
              </a:ext>
            </a:extLst>
          </p:cNvPr>
          <p:cNvSpPr>
            <a:spLocks noGrp="1"/>
          </p:cNvSpPr>
          <p:nvPr>
            <p:ph type="pic" sz="quarter" idx="15"/>
          </p:nvPr>
        </p:nvSpPr>
        <p:spPr>
          <a:xfrm>
            <a:off x="6382532" y="2884815"/>
            <a:ext cx="2279650" cy="2552700"/>
          </a:xfrm>
        </p:spPr>
        <p:txBody>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A6CD17BC-BF82-4EF5-8F4B-8D615A2FD248}"/>
              </a:ext>
            </a:extLst>
          </p:cNvPr>
          <p:cNvSpPr>
            <a:spLocks noGrp="1"/>
          </p:cNvSpPr>
          <p:nvPr>
            <p:ph type="body" sz="quarter" idx="21"/>
          </p:nvPr>
        </p:nvSpPr>
        <p:spPr>
          <a:xfrm>
            <a:off x="6382535"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CA5F4D35-7EF1-463D-8005-F3950B654127}"/>
              </a:ext>
            </a:extLst>
          </p:cNvPr>
          <p:cNvSpPr>
            <a:spLocks noGrp="1"/>
          </p:cNvSpPr>
          <p:nvPr>
            <p:ph type="body" sz="quarter" idx="22"/>
          </p:nvPr>
        </p:nvSpPr>
        <p:spPr>
          <a:xfrm>
            <a:off x="6382535"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Picture Placeholder 20">
            <a:extLst>
              <a:ext uri="{FF2B5EF4-FFF2-40B4-BE49-F238E27FC236}">
                <a16:creationId xmlns:a16="http://schemas.microsoft.com/office/drawing/2014/main" id="{6CDB3226-AAE1-4106-A166-12BCFA73DA18}"/>
              </a:ext>
            </a:extLst>
          </p:cNvPr>
          <p:cNvSpPr>
            <a:spLocks noGrp="1"/>
          </p:cNvSpPr>
          <p:nvPr>
            <p:ph type="pic" sz="quarter" idx="16"/>
          </p:nvPr>
        </p:nvSpPr>
        <p:spPr>
          <a:xfrm>
            <a:off x="9269001" y="2884815"/>
            <a:ext cx="2279650" cy="2552700"/>
          </a:xfrm>
        </p:spPr>
        <p:txBody>
          <a:bodyPr/>
          <a:lstStyle/>
          <a:p>
            <a:r>
              <a:rPr lang="en-US"/>
              <a:t>Click icon to add picture</a:t>
            </a:r>
            <a:endParaRPr lang="en-US" dirty="0"/>
          </a:p>
        </p:txBody>
      </p:sp>
      <p:sp>
        <p:nvSpPr>
          <p:cNvPr id="31" name="Text Placeholder 27">
            <a:extLst>
              <a:ext uri="{FF2B5EF4-FFF2-40B4-BE49-F238E27FC236}">
                <a16:creationId xmlns:a16="http://schemas.microsoft.com/office/drawing/2014/main" id="{C3CD8083-90C5-4685-A286-1A99E5DC3125}"/>
              </a:ext>
            </a:extLst>
          </p:cNvPr>
          <p:cNvSpPr>
            <a:spLocks noGrp="1"/>
          </p:cNvSpPr>
          <p:nvPr>
            <p:ph type="body" sz="quarter" idx="23"/>
          </p:nvPr>
        </p:nvSpPr>
        <p:spPr>
          <a:xfrm>
            <a:off x="9269002"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5FB222BC-D05B-4E76-A0DC-25657322AF84}"/>
              </a:ext>
            </a:extLst>
          </p:cNvPr>
          <p:cNvSpPr>
            <a:spLocks noGrp="1"/>
          </p:cNvSpPr>
          <p:nvPr>
            <p:ph type="body" sz="quarter" idx="24"/>
          </p:nvPr>
        </p:nvSpPr>
        <p:spPr>
          <a:xfrm>
            <a:off x="9269002"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4D6FBB75-8D79-4225-A448-37C04F053D3B}"/>
              </a:ext>
              <a:ext uri="{C183D7F6-B498-43B3-948B-1728B52AA6E4}">
                <adec:decorative xmlns:adec="http://schemas.microsoft.com/office/drawing/2017/decorative" val="1"/>
              </a:ext>
            </a:extLst>
          </p:cNvPr>
          <p:cNvCxnSpPr/>
          <p:nvPr userDrawn="1"/>
        </p:nvCxnSpPr>
        <p:spPr>
          <a:xfrm>
            <a:off x="3192658"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41CC5-2A7C-4774-98CE-C7212DFDCC08}"/>
              </a:ext>
              <a:ext uri="{C183D7F6-B498-43B3-948B-1728B52AA6E4}">
                <adec:decorative xmlns:adec="http://schemas.microsoft.com/office/drawing/2017/decorative" val="1"/>
              </a:ext>
            </a:extLst>
          </p:cNvPr>
          <p:cNvCxnSpPr/>
          <p:nvPr userDrawn="1"/>
        </p:nvCxnSpPr>
        <p:spPr>
          <a:xfrm>
            <a:off x="6079124"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861725-0EF3-4133-B06C-063F42B11115}"/>
              </a:ext>
              <a:ext uri="{C183D7F6-B498-43B3-948B-1728B52AA6E4}">
                <adec:decorative xmlns:adec="http://schemas.microsoft.com/office/drawing/2017/decorative" val="1"/>
              </a:ext>
            </a:extLst>
          </p:cNvPr>
          <p:cNvCxnSpPr/>
          <p:nvPr userDrawn="1"/>
        </p:nvCxnSpPr>
        <p:spPr>
          <a:xfrm>
            <a:off x="8965590"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Date Placeholder 3">
            <a:extLst>
              <a:ext uri="{FF2B5EF4-FFF2-40B4-BE49-F238E27FC236}">
                <a16:creationId xmlns:a16="http://schemas.microsoft.com/office/drawing/2014/main" id="{7FDBCC4A-1C49-4C93-AD45-AD78087E23D6}"/>
              </a:ext>
            </a:extLst>
          </p:cNvPr>
          <p:cNvSpPr txBox="1">
            <a:spLocks/>
          </p:cNvSpPr>
          <p:nvPr userDrawn="1"/>
        </p:nvSpPr>
        <p:spPr>
          <a:xfrm>
            <a:off x="7684497" y="6296388"/>
            <a:ext cx="2893045" cy="36576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20XX</a:t>
            </a:r>
          </a:p>
        </p:txBody>
      </p:sp>
      <p:sp>
        <p:nvSpPr>
          <p:cNvPr id="37" name="Slide Number Placeholder 5">
            <a:extLst>
              <a:ext uri="{FF2B5EF4-FFF2-40B4-BE49-F238E27FC236}">
                <a16:creationId xmlns:a16="http://schemas.microsoft.com/office/drawing/2014/main" id="{5EB09A52-50AB-4593-BCB7-23D4AEC88507}"/>
              </a:ext>
            </a:extLst>
          </p:cNvPr>
          <p:cNvSpPr>
            <a:spLocks noGrp="1"/>
          </p:cNvSpPr>
          <p:nvPr userDrawn="1">
            <p:ph type="sldNum" sz="quarter" idx="12"/>
          </p:nvPr>
        </p:nvSpPr>
        <p:spPr>
          <a:xfrm>
            <a:off x="10537721" y="6286556"/>
            <a:ext cx="838200" cy="36576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375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A46BB-9B50-4F09-9059-DA78048129D4}"/>
              </a:ext>
            </a:extLst>
          </p:cNvPr>
          <p:cNvSpPr/>
          <p:nvPr userDrawn="1"/>
        </p:nvSpPr>
        <p:spPr>
          <a:xfrm>
            <a:off x="5695067" y="1808532"/>
            <a:ext cx="5452527" cy="324093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6033793" y="2735221"/>
            <a:ext cx="4775075" cy="851219"/>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DDF1FF2-5B9A-4BE9-AD3C-F215F0D25F7A}"/>
              </a:ext>
            </a:extLst>
          </p:cNvPr>
          <p:cNvSpPr/>
          <p:nvPr userDrawn="1"/>
        </p:nvSpPr>
        <p:spPr>
          <a:xfrm>
            <a:off x="5861010" y="1975104"/>
            <a:ext cx="5120640" cy="2907792"/>
          </a:xfrm>
          <a:prstGeom prst="rect">
            <a:avLst/>
          </a:prstGeom>
          <a:noFill/>
          <a:ln w="6350" cap="sq" cmpd="sng" algn="ctr">
            <a:solidFill>
              <a:schemeClr val="bg1"/>
            </a:solidFill>
            <a:prstDash val="solid"/>
            <a:miter lim="800000"/>
          </a:ln>
          <a:effectLst>
            <a:softEdge rad="0"/>
          </a:effectLst>
        </p:spPr>
      </p:sp>
      <p:sp>
        <p:nvSpPr>
          <p:cNvPr id="9" name="Subtitle 2">
            <a:extLst>
              <a:ext uri="{FF2B5EF4-FFF2-40B4-BE49-F238E27FC236}">
                <a16:creationId xmlns:a16="http://schemas.microsoft.com/office/drawing/2014/main" id="{04FC6A22-F9EC-4E20-B9CC-F012FA8E4C27}"/>
              </a:ext>
            </a:extLst>
          </p:cNvPr>
          <p:cNvSpPr>
            <a:spLocks noGrp="1"/>
          </p:cNvSpPr>
          <p:nvPr>
            <p:ph type="subTitle" idx="1"/>
          </p:nvPr>
        </p:nvSpPr>
        <p:spPr>
          <a:xfrm>
            <a:off x="6033793" y="3995988"/>
            <a:ext cx="4775075" cy="559656"/>
          </a:xfrm>
        </p:spPr>
        <p:txBody>
          <a:bodyPr/>
          <a:lstStyle>
            <a:lvl1pPr marL="0" indent="0" algn="ctr">
              <a:buNone/>
              <a:defRPr>
                <a:solidFill>
                  <a:schemeClr val="bg1"/>
                </a:solidFill>
              </a:defRPr>
            </a:lvl1pPr>
          </a:lstStyle>
          <a:p>
            <a:r>
              <a:rPr lang="en-US">
                <a:solidFill>
                  <a:schemeClr val="tx1"/>
                </a:solidFill>
              </a:rPr>
              <a:t>Click to edit Master subtitle style</a:t>
            </a:r>
            <a:endParaRPr lang="en-US" dirty="0">
              <a:solidFill>
                <a:schemeClr val="tx1"/>
              </a:solidFill>
            </a:endParaRPr>
          </a:p>
        </p:txBody>
      </p:sp>
      <p:sp>
        <p:nvSpPr>
          <p:cNvPr id="10" name="Date Placeholder 17">
            <a:extLst>
              <a:ext uri="{FF2B5EF4-FFF2-40B4-BE49-F238E27FC236}">
                <a16:creationId xmlns:a16="http://schemas.microsoft.com/office/drawing/2014/main" id="{ABF19E1F-D7E9-4D44-9873-8D8DDC338F7E}"/>
              </a:ext>
            </a:extLst>
          </p:cNvPr>
          <p:cNvSpPr txBox="1">
            <a:spLocks/>
          </p:cNvSpPr>
          <p:nvPr userDrawn="1"/>
        </p:nvSpPr>
        <p:spPr>
          <a:xfrm>
            <a:off x="7369770" y="2040249"/>
            <a:ext cx="2103120" cy="315209"/>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sp>
        <p:nvSpPr>
          <p:cNvPr id="22" name="Picture Placeholder 21">
            <a:extLst>
              <a:ext uri="{FF2B5EF4-FFF2-40B4-BE49-F238E27FC236}">
                <a16:creationId xmlns:a16="http://schemas.microsoft.com/office/drawing/2014/main" id="{93C72E99-B7BE-4F82-AD93-38765570DB39}"/>
              </a:ext>
            </a:extLst>
          </p:cNvPr>
          <p:cNvSpPr>
            <a:spLocks noGrp="1"/>
          </p:cNvSpPr>
          <p:nvPr>
            <p:ph type="pic" sz="quarter" idx="10"/>
          </p:nvPr>
        </p:nvSpPr>
        <p:spPr>
          <a:xfrm>
            <a:off x="0" y="0"/>
            <a:ext cx="12192000" cy="6858000"/>
          </a:xfrm>
          <a:custGeom>
            <a:avLst/>
            <a:gdLst>
              <a:gd name="connsiteX0" fmla="*/ 5695067 w 12192000"/>
              <a:gd name="connsiteY0" fmla="*/ 1808532 h 6858000"/>
              <a:gd name="connsiteX1" fmla="*/ 5695067 w 12192000"/>
              <a:gd name="connsiteY1" fmla="*/ 5049468 h 6858000"/>
              <a:gd name="connsiteX2" fmla="*/ 11147594 w 12192000"/>
              <a:gd name="connsiteY2" fmla="*/ 5049468 h 6858000"/>
              <a:gd name="connsiteX3" fmla="*/ 11147594 w 12192000"/>
              <a:gd name="connsiteY3" fmla="*/ 18085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95067" y="1808532"/>
                </a:moveTo>
                <a:lnTo>
                  <a:pt x="5695067" y="5049468"/>
                </a:lnTo>
                <a:lnTo>
                  <a:pt x="11147594" y="5049468"/>
                </a:lnTo>
                <a:lnTo>
                  <a:pt x="11147594" y="1808532"/>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646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9982C2-1320-41E5-A31C-D8DA5C8A462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563FB1-76A9-4E53-9493-2B8680D68662}"/>
              </a:ext>
              <a:ext uri="{C183D7F6-B498-43B3-948B-1728B52AA6E4}">
                <adec:decorative xmlns:adec="http://schemas.microsoft.com/office/drawing/2017/decorative" val="1"/>
              </a:ext>
            </a:extLst>
          </p:cNvPr>
          <p:cNvSpPr/>
          <p:nvPr userDrawn="1"/>
        </p:nvSpPr>
        <p:spPr>
          <a:xfrm>
            <a:off x="4448" y="0"/>
            <a:ext cx="4651122"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8F116A-4F5C-40E2-836F-919B8B939AD2}"/>
              </a:ext>
              <a:ext uri="{C183D7F6-B498-43B3-948B-1728B52AA6E4}">
                <adec:decorative xmlns:adec="http://schemas.microsoft.com/office/drawing/2017/decorative" val="1"/>
              </a:ext>
            </a:extLst>
          </p:cNvPr>
          <p:cNvSpPr/>
          <p:nvPr userDrawn="1"/>
        </p:nvSpPr>
        <p:spPr>
          <a:xfrm>
            <a:off x="1272" y="4123592"/>
            <a:ext cx="4654296"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27D978-81FB-4612-81AA-B7123E0D5B0C}"/>
              </a:ext>
              <a:ext uri="{C183D7F6-B498-43B3-948B-1728B52AA6E4}">
                <adec:decorative xmlns:adec="http://schemas.microsoft.com/office/drawing/2017/decorative" val="1"/>
              </a:ext>
            </a:extLst>
          </p:cNvPr>
          <p:cNvSpPr/>
          <p:nvPr userDrawn="1"/>
        </p:nvSpPr>
        <p:spPr>
          <a:xfrm>
            <a:off x="2284289" y="0"/>
            <a:ext cx="91440" cy="420624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0DC717-7560-4850-A68A-A881C97F3711}"/>
              </a:ext>
              <a:ext uri="{C183D7F6-B498-43B3-948B-1728B52AA6E4}">
                <adec:decorative xmlns:adec="http://schemas.microsoft.com/office/drawing/2017/decorative" val="1"/>
              </a:ext>
            </a:extLst>
          </p:cNvPr>
          <p:cNvSpPr/>
          <p:nvPr userDrawn="1"/>
        </p:nvSpPr>
        <p:spPr>
          <a:xfrm>
            <a:off x="2284289" y="2057400"/>
            <a:ext cx="2377440"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F22527-F181-4C80-9977-C9894355CA8D}"/>
              </a:ext>
              <a:ext uri="{C183D7F6-B498-43B3-948B-1728B52AA6E4}">
                <adec:decorative xmlns:adec="http://schemas.microsoft.com/office/drawing/2017/decorative" val="1"/>
              </a:ext>
            </a:extLst>
          </p:cNvPr>
          <p:cNvSpPr/>
          <p:nvPr userDrawn="1"/>
        </p:nvSpPr>
        <p:spPr>
          <a:xfrm>
            <a:off x="5614028" y="971453"/>
            <a:ext cx="5623560" cy="4910328"/>
          </a:xfrm>
          <a:prstGeom prst="rect">
            <a:avLst/>
          </a:prstGeom>
          <a:noFill/>
          <a:ln w="6350" cap="sq" cmpd="sng" algn="ctr">
            <a:solidFill>
              <a:schemeClr val="bg1">
                <a:lumMod val="75000"/>
                <a:lumOff val="25000"/>
              </a:schemeClr>
            </a:solidFill>
            <a:prstDash val="solid"/>
            <a:miter lim="800000"/>
          </a:ln>
          <a:effectLst/>
        </p:spPr>
      </p:sp>
      <p:sp>
        <p:nvSpPr>
          <p:cNvPr id="16" name="Rectangle 15">
            <a:extLst>
              <a:ext uri="{FF2B5EF4-FFF2-40B4-BE49-F238E27FC236}">
                <a16:creationId xmlns:a16="http://schemas.microsoft.com/office/drawing/2014/main" id="{7CABAC30-6A2F-4907-8502-17DF9AEEE9CD}"/>
              </a:ext>
              <a:ext uri="{C183D7F6-B498-43B3-948B-1728B52AA6E4}">
                <adec:decorative xmlns:adec="http://schemas.microsoft.com/office/drawing/2017/decorative" val="1"/>
              </a:ext>
            </a:extLst>
          </p:cNvPr>
          <p:cNvSpPr/>
          <p:nvPr userDrawn="1"/>
        </p:nvSpPr>
        <p:spPr>
          <a:xfrm>
            <a:off x="5448300" y="806861"/>
            <a:ext cx="5955017" cy="523951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603C9F96-79A7-44FA-A7FE-C0675B9967FC}"/>
              </a:ext>
            </a:extLst>
          </p:cNvPr>
          <p:cNvSpPr>
            <a:spLocks noGrp="1"/>
          </p:cNvSpPr>
          <p:nvPr>
            <p:ph type="title"/>
          </p:nvPr>
        </p:nvSpPr>
        <p:spPr>
          <a:xfrm>
            <a:off x="5867401" y="1290294"/>
            <a:ext cx="5116286" cy="1371600"/>
          </a:xfrm>
        </p:spPr>
        <p:txBody>
          <a:bodyPr/>
          <a:lstStyle>
            <a:lvl1pPr algn="ctr">
              <a:defRPr>
                <a:solidFill>
                  <a:schemeClr val="bg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D72D6334-ED49-4D79-AAC2-10DCFF6D6651}"/>
              </a:ext>
            </a:extLst>
          </p:cNvPr>
          <p:cNvSpPr>
            <a:spLocks noGrp="1"/>
          </p:cNvSpPr>
          <p:nvPr>
            <p:ph type="subTitle" idx="1"/>
          </p:nvPr>
        </p:nvSpPr>
        <p:spPr>
          <a:xfrm>
            <a:off x="5867401" y="2980736"/>
            <a:ext cx="5116286" cy="2712494"/>
          </a:xfrm>
        </p:spPr>
        <p:txBody>
          <a:bodyPr>
            <a:normAutofit/>
          </a:bodyPr>
          <a:lstStyle>
            <a:lvl1pPr marL="0" indent="0" algn="ctr">
              <a:buNone/>
              <a:defRPr>
                <a:solidFill>
                  <a:schemeClr val="bg1">
                    <a:lumMod val="85000"/>
                    <a:lumOff val="15000"/>
                  </a:schemeClr>
                </a:solidFill>
              </a:defRPr>
            </a:lvl1pPr>
          </a:lstStyle>
          <a:p>
            <a:r>
              <a:rPr lang="en-US" sz="1800">
                <a:solidFill>
                  <a:schemeClr val="bg1">
                    <a:lumMod val="85000"/>
                    <a:lumOff val="15000"/>
                  </a:schemeClr>
                </a:solidFill>
              </a:rPr>
              <a:t>Click to edit Master subtitle style</a:t>
            </a:r>
            <a:endParaRPr lang="en-US" sz="1800" dirty="0">
              <a:solidFill>
                <a:schemeClr val="bg1">
                  <a:lumMod val="85000"/>
                  <a:lumOff val="15000"/>
                </a:schemeClr>
              </a:solidFill>
            </a:endParaRPr>
          </a:p>
        </p:txBody>
      </p:sp>
      <p:sp>
        <p:nvSpPr>
          <p:cNvPr id="12" name="Date Placeholder 3">
            <a:extLst>
              <a:ext uri="{FF2B5EF4-FFF2-40B4-BE49-F238E27FC236}">
                <a16:creationId xmlns:a16="http://schemas.microsoft.com/office/drawing/2014/main" id="{0FE3A1CC-4DE8-4FC6-839D-CD3607B8D426}"/>
              </a:ext>
            </a:extLst>
          </p:cNvPr>
          <p:cNvSpPr txBox="1">
            <a:spLocks/>
          </p:cNvSpPr>
          <p:nvPr userDrawn="1"/>
        </p:nvSpPr>
        <p:spPr>
          <a:xfrm>
            <a:off x="7048099" y="302355"/>
            <a:ext cx="2743200" cy="35078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20XX</a:t>
            </a:r>
          </a:p>
        </p:txBody>
      </p:sp>
      <p:sp>
        <p:nvSpPr>
          <p:cNvPr id="22" name="Picture Placeholder 21">
            <a:extLst>
              <a:ext uri="{FF2B5EF4-FFF2-40B4-BE49-F238E27FC236}">
                <a16:creationId xmlns:a16="http://schemas.microsoft.com/office/drawing/2014/main" id="{C9E9A7CA-EE9C-4648-8016-1852440461F5}"/>
              </a:ext>
            </a:extLst>
          </p:cNvPr>
          <p:cNvSpPr>
            <a:spLocks noGrp="1"/>
          </p:cNvSpPr>
          <p:nvPr>
            <p:ph type="pic" sz="quarter" idx="13"/>
          </p:nvPr>
        </p:nvSpPr>
        <p:spPr>
          <a:xfrm>
            <a:off x="325438" y="326697"/>
            <a:ext cx="1636712" cy="3475163"/>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4561B6B-E204-4CF0-AD12-ED21B3940F53}"/>
              </a:ext>
            </a:extLst>
          </p:cNvPr>
          <p:cNvSpPr>
            <a:spLocks noGrp="1"/>
          </p:cNvSpPr>
          <p:nvPr>
            <p:ph type="pic" sz="quarter" idx="15"/>
          </p:nvPr>
        </p:nvSpPr>
        <p:spPr>
          <a:xfrm>
            <a:off x="2709863" y="329773"/>
            <a:ext cx="1614487" cy="1394251"/>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3BE441E-0CE9-4C44-8783-3A04F5929F10}"/>
              </a:ext>
            </a:extLst>
          </p:cNvPr>
          <p:cNvSpPr>
            <a:spLocks noGrp="1"/>
          </p:cNvSpPr>
          <p:nvPr>
            <p:ph type="pic" sz="quarter" idx="14"/>
          </p:nvPr>
        </p:nvSpPr>
        <p:spPr>
          <a:xfrm>
            <a:off x="2697163" y="2384425"/>
            <a:ext cx="1628775" cy="1423988"/>
          </a:xfrm>
        </p:spPr>
        <p:txBody>
          <a:bodyPr/>
          <a:lstStyle/>
          <a:p>
            <a:r>
              <a:rPr lang="en-US"/>
              <a:t>Click icon to add picture</a:t>
            </a:r>
            <a:endParaRPr lang="en-US" dirty="0"/>
          </a:p>
        </p:txBody>
      </p:sp>
      <p:sp>
        <p:nvSpPr>
          <p:cNvPr id="28" name="Picture Placeholder 27">
            <a:extLst>
              <a:ext uri="{FF2B5EF4-FFF2-40B4-BE49-F238E27FC236}">
                <a16:creationId xmlns:a16="http://schemas.microsoft.com/office/drawing/2014/main" id="{FBAA901D-39FD-416F-B2B4-F2651AB79185}"/>
              </a:ext>
            </a:extLst>
          </p:cNvPr>
          <p:cNvSpPr>
            <a:spLocks noGrp="1"/>
          </p:cNvSpPr>
          <p:nvPr>
            <p:ph type="pic" sz="quarter" idx="16"/>
          </p:nvPr>
        </p:nvSpPr>
        <p:spPr>
          <a:xfrm>
            <a:off x="325438" y="4527550"/>
            <a:ext cx="3998912" cy="2000250"/>
          </a:xfrm>
        </p:spPr>
        <p:txBody>
          <a:bodyPr/>
          <a:lstStyle/>
          <a:p>
            <a:r>
              <a:rPr lang="en-US"/>
              <a:t>Click icon to add picture</a:t>
            </a:r>
            <a:endParaRPr lang="en-US" dirty="0"/>
          </a:p>
        </p:txBody>
      </p:sp>
      <p:sp>
        <p:nvSpPr>
          <p:cNvPr id="19" name="Footer Placeholder 18">
            <a:extLst>
              <a:ext uri="{FF2B5EF4-FFF2-40B4-BE49-F238E27FC236}">
                <a16:creationId xmlns:a16="http://schemas.microsoft.com/office/drawing/2014/main" id="{4C182815-90D1-446C-BC70-6AB00BED68ED}"/>
              </a:ext>
            </a:extLst>
          </p:cNvPr>
          <p:cNvSpPr txBox="1">
            <a:spLocks/>
          </p:cNvSpPr>
          <p:nvPr userDrawn="1"/>
        </p:nvSpPr>
        <p:spPr>
          <a:xfrm>
            <a:off x="5077003" y="6367925"/>
            <a:ext cx="4480560" cy="2286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srgbClr val="FFFFFF"/>
                </a:solidFill>
              </a:rPr>
              <a:t>Sample Footer Text</a:t>
            </a:r>
          </a:p>
        </p:txBody>
      </p:sp>
      <p:sp>
        <p:nvSpPr>
          <p:cNvPr id="20" name="Slide Number Placeholder 5">
            <a:extLst>
              <a:ext uri="{FF2B5EF4-FFF2-40B4-BE49-F238E27FC236}">
                <a16:creationId xmlns:a16="http://schemas.microsoft.com/office/drawing/2014/main" id="{69BDEE55-B4D3-4542-BF01-F05A2C1FB7D6}"/>
              </a:ext>
            </a:extLst>
          </p:cNvPr>
          <p:cNvSpPr txBox="1">
            <a:spLocks/>
          </p:cNvSpPr>
          <p:nvPr userDrawn="1"/>
        </p:nvSpPr>
        <p:spPr>
          <a:xfrm>
            <a:off x="9793460" y="6367925"/>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220169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973E97-A796-4836-82F6-8A280A57BA6B}"/>
              </a:ext>
            </a:extLst>
          </p:cNvPr>
          <p:cNvSpPr/>
          <p:nvPr userDrawn="1"/>
        </p:nvSpPr>
        <p:spPr>
          <a:xfrm>
            <a:off x="5660112" y="0"/>
            <a:ext cx="652883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C0DAEE-CCDB-4627-925B-879F83B1F308}"/>
              </a:ext>
            </a:extLst>
          </p:cNvPr>
          <p:cNvSpPr>
            <a:spLocks noGrp="1"/>
          </p:cNvSpPr>
          <p:nvPr>
            <p:ph type="title"/>
          </p:nvPr>
        </p:nvSpPr>
        <p:spPr>
          <a:xfrm>
            <a:off x="6374166" y="610485"/>
            <a:ext cx="5103661" cy="1371600"/>
          </a:xfrm>
        </p:spPr>
        <p:txBody>
          <a:bodyPr>
            <a:normAutofit/>
          </a:bodyPr>
          <a:lstStyle>
            <a:lvl1pPr>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3B9F23A9-0519-4A39-A9F9-F965C17D58A0}"/>
              </a:ext>
            </a:extLst>
          </p:cNvPr>
          <p:cNvSpPr/>
          <p:nvPr userDrawn="1"/>
        </p:nvSpPr>
        <p:spPr>
          <a:xfrm>
            <a:off x="5981848" y="320040"/>
            <a:ext cx="5888736" cy="6217920"/>
          </a:xfrm>
          <a:prstGeom prst="rect">
            <a:avLst/>
          </a:prstGeom>
          <a:noFill/>
          <a:ln w="6350" cap="sq" cmpd="sng" algn="ctr">
            <a:solidFill>
              <a:schemeClr val="bg1"/>
            </a:solidFill>
            <a:prstDash val="solid"/>
            <a:miter lim="800000"/>
          </a:ln>
          <a:effectLst>
            <a:softEdge rad="0"/>
          </a:effectLst>
        </p:spPr>
      </p:sp>
      <p:sp>
        <p:nvSpPr>
          <p:cNvPr id="9" name="Date Placeholder 6">
            <a:extLst>
              <a:ext uri="{FF2B5EF4-FFF2-40B4-BE49-F238E27FC236}">
                <a16:creationId xmlns:a16="http://schemas.microsoft.com/office/drawing/2014/main" id="{F3EB17D9-2389-4D1F-AC98-7CC3F79840B2}"/>
              </a:ext>
            </a:extLst>
          </p:cNvPr>
          <p:cNvSpPr txBox="1">
            <a:spLocks/>
          </p:cNvSpPr>
          <p:nvPr userDrawn="1"/>
        </p:nvSpPr>
        <p:spPr>
          <a:xfrm>
            <a:off x="7554616" y="383781"/>
            <a:ext cx="2743200"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20XX</a:t>
            </a:r>
          </a:p>
        </p:txBody>
      </p:sp>
      <p:sp>
        <p:nvSpPr>
          <p:cNvPr id="11" name="Footer Placeholder 7">
            <a:extLst>
              <a:ext uri="{FF2B5EF4-FFF2-40B4-BE49-F238E27FC236}">
                <a16:creationId xmlns:a16="http://schemas.microsoft.com/office/drawing/2014/main" id="{40E55EFF-7AC0-4ACD-B826-CA1E384CCF4C}"/>
              </a:ext>
            </a:extLst>
          </p:cNvPr>
          <p:cNvSpPr txBox="1">
            <a:spLocks/>
          </p:cNvSpPr>
          <p:nvPr userDrawn="1"/>
        </p:nvSpPr>
        <p:spPr>
          <a:xfrm>
            <a:off x="6303580" y="6214535"/>
            <a:ext cx="4696948" cy="256032"/>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2" name="Slide Number Placeholder 8">
            <a:extLst>
              <a:ext uri="{FF2B5EF4-FFF2-40B4-BE49-F238E27FC236}">
                <a16:creationId xmlns:a16="http://schemas.microsoft.com/office/drawing/2014/main" id="{C6C2D606-DD47-4DA7-AF9B-9A8E401BCAFF}"/>
              </a:ext>
            </a:extLst>
          </p:cNvPr>
          <p:cNvSpPr txBox="1">
            <a:spLocks/>
          </p:cNvSpPr>
          <p:nvPr userDrawn="1"/>
        </p:nvSpPr>
        <p:spPr>
          <a:xfrm>
            <a:off x="11104451" y="6214535"/>
            <a:ext cx="605266"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B7E4EF-A1BD-40F4-AB7B-04F084DD991D}" type="slidenum">
              <a:rPr lang="en-US" smtClean="0">
                <a:solidFill>
                  <a:schemeClr val="bg1"/>
                </a:solidFill>
              </a:rPr>
              <a:pPr/>
              <a:t>‹#›</a:t>
            </a:fld>
            <a:endParaRPr lang="en-US" dirty="0">
              <a:solidFill>
                <a:schemeClr val="bg1"/>
              </a:solidFill>
            </a:endParaRPr>
          </a:p>
        </p:txBody>
      </p:sp>
      <p:sp>
        <p:nvSpPr>
          <p:cNvPr id="15" name="Picture Placeholder 14">
            <a:extLst>
              <a:ext uri="{FF2B5EF4-FFF2-40B4-BE49-F238E27FC236}">
                <a16:creationId xmlns:a16="http://schemas.microsoft.com/office/drawing/2014/main" id="{6623DC60-EE1A-4367-A357-5F11D942252B}"/>
              </a:ext>
            </a:extLst>
          </p:cNvPr>
          <p:cNvSpPr>
            <a:spLocks noGrp="1"/>
          </p:cNvSpPr>
          <p:nvPr>
            <p:ph type="pic" sz="quarter" idx="10"/>
          </p:nvPr>
        </p:nvSpPr>
        <p:spPr>
          <a:xfrm>
            <a:off x="0" y="0"/>
            <a:ext cx="5659438" cy="6858000"/>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7095E6F1-8633-46DB-A612-89A5079F7EF4}"/>
              </a:ext>
            </a:extLst>
          </p:cNvPr>
          <p:cNvSpPr>
            <a:spLocks noGrp="1"/>
          </p:cNvSpPr>
          <p:nvPr>
            <p:ph sz="quarter" idx="11"/>
          </p:nvPr>
        </p:nvSpPr>
        <p:spPr>
          <a:xfrm>
            <a:off x="6372625" y="2108844"/>
            <a:ext cx="5103812" cy="37909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7121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4342A2-B2E9-4AE9-9AFD-C5F77777E326}"/>
              </a:ext>
              <a:ext uri="{C183D7F6-B498-43B3-948B-1728B52AA6E4}">
                <adec:decorative xmlns:adec="http://schemas.microsoft.com/office/drawing/2017/decorative" val="1"/>
              </a:ext>
            </a:extLst>
          </p:cNvPr>
          <p:cNvSpPr/>
          <p:nvPr userDrawn="1"/>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C086CEFC-AE66-4E11-8B5A-880177E1278E}"/>
              </a:ext>
              <a:ext uri="{C183D7F6-B498-43B3-948B-1728B52AA6E4}">
                <adec:decorative xmlns:adec="http://schemas.microsoft.com/office/drawing/2017/decorative" val="1"/>
              </a:ext>
            </a:extLst>
          </p:cNvPr>
          <p:cNvSpPr/>
          <p:nvPr userDrawn="1"/>
        </p:nvSpPr>
        <p:spPr>
          <a:xfrm>
            <a:off x="616737" y="621793"/>
            <a:ext cx="6651809" cy="561441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078158" y="2100942"/>
            <a:ext cx="5716339" cy="2290607"/>
          </a:xfrm>
        </p:spPr>
        <p:txBody>
          <a:bodyPr anchor="b"/>
          <a:lstStyle>
            <a:lvl1pPr algn="ctr">
              <a:defRPr>
                <a:solidFill>
                  <a:schemeClr val="bg1"/>
                </a:solidFill>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6EB1E9D9-0DDD-4554-A021-4FE50439A138}"/>
              </a:ext>
              <a:ext uri="{C183D7F6-B498-43B3-948B-1728B52AA6E4}">
                <adec:decorative xmlns:adec="http://schemas.microsoft.com/office/drawing/2017/decorative" val="1"/>
              </a:ext>
            </a:extLst>
          </p:cNvPr>
          <p:cNvSpPr/>
          <p:nvPr userDrawn="1"/>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Date Placeholder 17">
            <a:extLst>
              <a:ext uri="{FF2B5EF4-FFF2-40B4-BE49-F238E27FC236}">
                <a16:creationId xmlns:a16="http://schemas.microsoft.com/office/drawing/2014/main" id="{3B5075EC-8E09-4BB4-8C8F-6177ECD95A83}"/>
              </a:ext>
            </a:extLst>
          </p:cNvPr>
          <p:cNvSpPr>
            <a:spLocks noGrp="1"/>
          </p:cNvSpPr>
          <p:nvPr>
            <p:ph type="dt" sz="half" idx="10"/>
          </p:nvPr>
        </p:nvSpPr>
        <p:spPr>
          <a:xfrm>
            <a:off x="3205941" y="493108"/>
            <a:ext cx="1554480" cy="527213"/>
          </a:xfrm>
        </p:spPr>
        <p:txBody>
          <a:bodyPr/>
          <a:lstStyle>
            <a:lvl1pPr>
              <a:defRPr baseline="0">
                <a:solidFill>
                  <a:schemeClr val="bg1"/>
                </a:solidFill>
              </a:defRPr>
            </a:lvl1pPr>
          </a:lstStyle>
          <a:p>
            <a:pPr algn="ctr" defTabSz="914400">
              <a:defRPr/>
            </a:pPr>
            <a:r>
              <a:rPr lang="en-US" sz="1300" dirty="0"/>
              <a:t>20XX</a:t>
            </a:r>
          </a:p>
        </p:txBody>
      </p:sp>
      <p:sp>
        <p:nvSpPr>
          <p:cNvPr id="5" name="Text Placeholder 4">
            <a:extLst>
              <a:ext uri="{FF2B5EF4-FFF2-40B4-BE49-F238E27FC236}">
                <a16:creationId xmlns:a16="http://schemas.microsoft.com/office/drawing/2014/main" id="{B8A8819A-9552-4858-92F8-FB441C3A45A5}"/>
              </a:ext>
            </a:extLst>
          </p:cNvPr>
          <p:cNvSpPr>
            <a:spLocks noGrp="1"/>
          </p:cNvSpPr>
          <p:nvPr>
            <p:ph type="body" sz="quarter" idx="15"/>
          </p:nvPr>
        </p:nvSpPr>
        <p:spPr>
          <a:xfrm>
            <a:off x="1078157" y="4698173"/>
            <a:ext cx="5716339" cy="658674"/>
          </a:xfrm>
        </p:spPr>
        <p:txBody>
          <a:bodyPr>
            <a:normAutofit/>
          </a:bodyPr>
          <a:lstStyle>
            <a:lvl1pPr marL="0" indent="0" algn="ctr">
              <a:buNone/>
              <a:defRPr lang="en-US" sz="2000" kern="1200" dirty="0" smtClean="0">
                <a:solidFill>
                  <a:schemeClr val="bg1"/>
                </a:solidFill>
                <a:latin typeface="+mn-lt"/>
                <a:ea typeface="+mn-ea"/>
                <a:cs typeface="+mn-cs"/>
              </a:defRPr>
            </a:lvl1pPr>
            <a:lvl2pPr marL="274320" indent="0">
              <a:buNone/>
              <a:defRPr/>
            </a:lvl2pPr>
          </a:lstStyle>
          <a:p>
            <a:pPr lvl="0"/>
            <a:r>
              <a:rPr lang="en-US"/>
              <a:t>Click to edit Master text styles</a:t>
            </a:r>
          </a:p>
        </p:txBody>
      </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r>
              <a:rPr lang="en-US" dirty="0">
                <a:solidFill>
                  <a:schemeClr val="bg1"/>
                </a:solidFill>
              </a:rPr>
              <a:t>Sample Footer Text</a:t>
            </a: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419974" y="621784"/>
            <a:ext cx="1989495" cy="2843222"/>
          </a:xfrm>
        </p:spPr>
        <p:txBody>
          <a:bodyPr/>
          <a:lstStyle/>
          <a:p>
            <a:r>
              <a:rPr lang="en-US"/>
              <a:t>Click icon to add picture</a:t>
            </a:r>
            <a:endParaRPr lang="en-US" dirty="0"/>
          </a:p>
        </p:txBody>
      </p:sp>
      <p:sp>
        <p:nvSpPr>
          <p:cNvPr id="37" name="Picture Placeholder 21">
            <a:extLst>
              <a:ext uri="{FF2B5EF4-FFF2-40B4-BE49-F238E27FC236}">
                <a16:creationId xmlns:a16="http://schemas.microsoft.com/office/drawing/2014/main" id="{F268C43A-0DA4-4ECC-A368-08AB69EDAE79}"/>
              </a:ext>
            </a:extLst>
          </p:cNvPr>
          <p:cNvSpPr>
            <a:spLocks noGrp="1"/>
          </p:cNvSpPr>
          <p:nvPr>
            <p:ph type="pic" sz="quarter" idx="16"/>
          </p:nvPr>
        </p:nvSpPr>
        <p:spPr>
          <a:xfrm>
            <a:off x="9570334" y="627380"/>
            <a:ext cx="1980056" cy="2837626"/>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432093" y="3636193"/>
            <a:ext cx="4123320" cy="2594427"/>
          </a:xfrm>
        </p:spPr>
        <p:txBody>
          <a:bodyPr/>
          <a:lstStyle/>
          <a:p>
            <a:r>
              <a:rPr lang="en-US"/>
              <a:t>Click icon to add picture</a:t>
            </a:r>
            <a:endParaRPr lang="en-US" dirty="0"/>
          </a:p>
        </p:txBody>
      </p:sp>
      <p:grpSp>
        <p:nvGrpSpPr>
          <p:cNvPr id="3" name="Group 2">
            <a:extLst>
              <a:ext uri="{FF2B5EF4-FFF2-40B4-BE49-F238E27FC236}">
                <a16:creationId xmlns:a16="http://schemas.microsoft.com/office/drawing/2014/main" id="{57F02ED2-9B1A-40C8-A5F7-4473CAA3C0B2}"/>
              </a:ext>
              <a:ext uri="{C183D7F6-B498-43B3-948B-1728B52AA6E4}">
                <adec:decorative xmlns:adec="http://schemas.microsoft.com/office/drawing/2017/decorative" val="1"/>
              </a:ext>
            </a:extLst>
          </p:cNvPr>
          <p:cNvGrpSpPr/>
          <p:nvPr userDrawn="1"/>
        </p:nvGrpSpPr>
        <p:grpSpPr>
          <a:xfrm>
            <a:off x="3137361" y="446823"/>
            <a:ext cx="1691640" cy="645295"/>
            <a:chOff x="3137361" y="446823"/>
            <a:chExt cx="1691640" cy="645295"/>
          </a:xfrm>
        </p:grpSpPr>
        <p:cxnSp>
          <p:nvCxnSpPr>
            <p:cNvPr id="25" name="Straight Connector 24">
              <a:extLst>
                <a:ext uri="{FF2B5EF4-FFF2-40B4-BE49-F238E27FC236}">
                  <a16:creationId xmlns:a16="http://schemas.microsoft.com/office/drawing/2014/main" id="{ED8AC6A1-19DE-4EAE-91E5-A9E82CEA38BC}"/>
                </a:ext>
                <a:ext uri="{C183D7F6-B498-43B3-948B-1728B52AA6E4}">
                  <adec:decorative xmlns:adec="http://schemas.microsoft.com/office/drawing/2017/decorative" val="1"/>
                </a:ext>
              </a:extLst>
            </p:cNvPr>
            <p:cNvCxnSpPr/>
            <p:nvPr userDrawn="1"/>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AC828E-AA99-4E2C-A30C-D8B9DFF16817}"/>
                </a:ext>
                <a:ext uri="{C183D7F6-B498-43B3-948B-1728B52AA6E4}">
                  <adec:decorative xmlns:adec="http://schemas.microsoft.com/office/drawing/2017/decorative" val="1"/>
                </a:ext>
              </a:extLst>
            </p:cNvPr>
            <p:cNvCxnSpPr/>
            <p:nvPr userDrawn="1"/>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2D63C1-826F-42FC-9EC1-0320620BB119}"/>
                </a:ext>
                <a:ext uri="{C183D7F6-B498-43B3-948B-1728B52AA6E4}">
                  <adec:decorative xmlns:adec="http://schemas.microsoft.com/office/drawing/2017/decorative" val="1"/>
                </a:ext>
              </a:extLst>
            </p:cNvPr>
            <p:cNvCxnSpPr/>
            <p:nvPr userDrawn="1"/>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126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D0543DF-8CFA-4CBD-AF23-D059985D344D}"/>
              </a:ext>
            </a:extLst>
          </p:cNvPr>
          <p:cNvSpPr>
            <a:spLocks noGrp="1"/>
          </p:cNvSpPr>
          <p:nvPr>
            <p:ph type="pic" sz="quarter" idx="14"/>
          </p:nvPr>
        </p:nvSpPr>
        <p:spPr>
          <a:xfrm>
            <a:off x="0" y="0"/>
            <a:ext cx="12192000" cy="6858000"/>
          </a:xfrm>
          <a:custGeom>
            <a:avLst/>
            <a:gdLst>
              <a:gd name="connsiteX0" fmla="*/ 937329 w 12192000"/>
              <a:gd name="connsiteY0" fmla="*/ 941695 h 6858000"/>
              <a:gd name="connsiteX1" fmla="*/ 937329 w 12192000"/>
              <a:gd name="connsiteY1" fmla="*/ 5916305 h 6858000"/>
              <a:gd name="connsiteX2" fmla="*/ 6389856 w 12192000"/>
              <a:gd name="connsiteY2" fmla="*/ 5916305 h 6858000"/>
              <a:gd name="connsiteX3" fmla="*/ 6389856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37329" y="941695"/>
                </a:moveTo>
                <a:lnTo>
                  <a:pt x="937329" y="5916305"/>
                </a:lnTo>
                <a:lnTo>
                  <a:pt x="6389856" y="5916305"/>
                </a:lnTo>
                <a:lnTo>
                  <a:pt x="6389856" y="941695"/>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1" name="Rectangle 20">
            <a:extLst>
              <a:ext uri="{FF2B5EF4-FFF2-40B4-BE49-F238E27FC236}">
                <a16:creationId xmlns:a16="http://schemas.microsoft.com/office/drawing/2014/main" id="{A61A2AD8-D5EA-48FD-B19E-788E4D9782BB}"/>
              </a:ext>
              <a:ext uri="{C183D7F6-B498-43B3-948B-1728B52AA6E4}">
                <adec:decorative xmlns:adec="http://schemas.microsoft.com/office/drawing/2017/decorative" val="1"/>
              </a:ext>
            </a:extLst>
          </p:cNvPr>
          <p:cNvSpPr/>
          <p:nvPr userDrawn="1"/>
        </p:nvSpPr>
        <p:spPr>
          <a:xfrm>
            <a:off x="937329" y="941695"/>
            <a:ext cx="5452527" cy="4974610"/>
          </a:xfrm>
          <a:prstGeom prst="rect">
            <a:avLst/>
          </a:prstGeom>
          <a:solidFill>
            <a:schemeClr val="tx1">
              <a:lumMod val="75000"/>
              <a:lumOff val="25000"/>
            </a:schemeClr>
          </a:solidFill>
          <a:ln w="6350" cap="sq" cmpd="sng" algn="ctr">
            <a:noFill/>
            <a:prstDash val="solid"/>
            <a:miter lim="800000"/>
          </a:ln>
          <a:effectLst/>
        </p:spPr>
      </p:sp>
      <p:sp>
        <p:nvSpPr>
          <p:cNvPr id="23" name="Rectangle 22">
            <a:extLst>
              <a:ext uri="{FF2B5EF4-FFF2-40B4-BE49-F238E27FC236}">
                <a16:creationId xmlns:a16="http://schemas.microsoft.com/office/drawing/2014/main" id="{0682D9D6-0C91-4BAA-B631-B4A597F6D49E}"/>
              </a:ext>
              <a:ext uri="{C183D7F6-B498-43B3-948B-1728B52AA6E4}">
                <adec:decorative xmlns:adec="http://schemas.microsoft.com/office/drawing/2017/decorative" val="1"/>
              </a:ext>
            </a:extLst>
          </p:cNvPr>
          <p:cNvSpPr/>
          <p:nvPr userDrawn="1"/>
        </p:nvSpPr>
        <p:spPr>
          <a:xfrm>
            <a:off x="1103272"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1357950" y="2197853"/>
            <a:ext cx="4633415" cy="851219"/>
          </a:xfrm>
        </p:spPr>
        <p:txBody>
          <a:bodyPr/>
          <a:lstStyle>
            <a:lvl1pPr algn="ctr">
              <a:defRPr>
                <a:solidFill>
                  <a:schemeClr val="bg1"/>
                </a:solidFill>
              </a:defRPr>
            </a:lvl1pPr>
          </a:lstStyle>
          <a:p>
            <a:r>
              <a:rPr lang="en-US"/>
              <a:t>Click to edit Master title style</a:t>
            </a:r>
            <a:endParaRPr lang="en-US" dirty="0"/>
          </a:p>
        </p:txBody>
      </p:sp>
      <p:sp>
        <p:nvSpPr>
          <p:cNvPr id="25" name="Date Placeholder 7">
            <a:extLst>
              <a:ext uri="{FF2B5EF4-FFF2-40B4-BE49-F238E27FC236}">
                <a16:creationId xmlns:a16="http://schemas.microsoft.com/office/drawing/2014/main" id="{53A572F0-78E4-4979-BD85-E9F315B0C605}"/>
              </a:ext>
            </a:extLst>
          </p:cNvPr>
          <p:cNvSpPr>
            <a:spLocks noGrp="1"/>
          </p:cNvSpPr>
          <p:nvPr>
            <p:ph type="dt" sz="half" idx="10"/>
          </p:nvPr>
        </p:nvSpPr>
        <p:spPr>
          <a:xfrm>
            <a:off x="2291992" y="1162386"/>
            <a:ext cx="2743200" cy="256032"/>
          </a:xfrm>
        </p:spPr>
        <p:txBody>
          <a:bodyPr/>
          <a:lstStyle>
            <a:lvl1pPr>
              <a:defRPr>
                <a:solidFill>
                  <a:schemeClr val="bg1"/>
                </a:solidFill>
              </a:defRPr>
            </a:lvl1pPr>
          </a:lstStyle>
          <a:p>
            <a:pPr algn="ctr"/>
            <a:r>
              <a:rPr lang="en-US" dirty="0"/>
              <a:t>20XX</a:t>
            </a:r>
          </a:p>
        </p:txBody>
      </p:sp>
      <p:sp>
        <p:nvSpPr>
          <p:cNvPr id="4" name="Content Placeholder 3">
            <a:extLst>
              <a:ext uri="{FF2B5EF4-FFF2-40B4-BE49-F238E27FC236}">
                <a16:creationId xmlns:a16="http://schemas.microsoft.com/office/drawing/2014/main" id="{856F1164-CE64-4728-83B0-E5316C16DF29}"/>
              </a:ext>
            </a:extLst>
          </p:cNvPr>
          <p:cNvSpPr>
            <a:spLocks noGrp="1"/>
          </p:cNvSpPr>
          <p:nvPr>
            <p:ph sz="quarter" idx="16"/>
          </p:nvPr>
        </p:nvSpPr>
        <p:spPr>
          <a:xfrm>
            <a:off x="1357313" y="3308350"/>
            <a:ext cx="4633912" cy="2141632"/>
          </a:xfrm>
        </p:spPr>
        <p:txBody>
          <a:bodyPr/>
          <a:lstStyle>
            <a:lvl1pPr marL="0" indent="0" algn="ctr">
              <a:buNone/>
              <a:defRPr baseline="0">
                <a:solidFill>
                  <a:schemeClr val="bg1"/>
                </a:solidFill>
              </a:defRPr>
            </a:lvl1pPr>
            <a:lvl2pPr marL="274320" indent="0" algn="ctr">
              <a:buNone/>
              <a:defRPr baseline="0">
                <a:solidFill>
                  <a:schemeClr val="bg1"/>
                </a:solidFill>
              </a:defRPr>
            </a:lvl2pPr>
            <a:lvl3pPr marL="548640" indent="0">
              <a:buNone/>
              <a:defRPr>
                <a:solidFill>
                  <a:schemeClr val="bg1"/>
                </a:solidFill>
              </a:defRPr>
            </a:lvl3pPr>
            <a:lvl4pPr marL="822960" indent="0">
              <a:buNone/>
              <a:defRPr>
                <a:solidFill>
                  <a:schemeClr val="bg1"/>
                </a:solidFill>
              </a:defRPr>
            </a:lvl4pPr>
            <a:lvl5pPr marL="1097280" indent="0">
              <a:buNone/>
              <a:defRPr>
                <a:solidFill>
                  <a:schemeClr val="bg1"/>
                </a:solidFill>
              </a:defRPr>
            </a:lvl5pPr>
          </a:lstStyle>
          <a:p>
            <a:pPr lvl="0"/>
            <a:r>
              <a:rPr lang="en-US"/>
              <a:t>Click to edit Master text styles</a:t>
            </a:r>
          </a:p>
          <a:p>
            <a:pPr lvl="1"/>
            <a:r>
              <a:rPr lang="en-US"/>
              <a:t>Second level</a:t>
            </a:r>
          </a:p>
        </p:txBody>
      </p:sp>
      <p:sp>
        <p:nvSpPr>
          <p:cNvPr id="27" name="Footer Placeholder 8">
            <a:extLst>
              <a:ext uri="{FF2B5EF4-FFF2-40B4-BE49-F238E27FC236}">
                <a16:creationId xmlns:a16="http://schemas.microsoft.com/office/drawing/2014/main" id="{DEA4EBDD-4088-4396-BD3F-3AB4BEFB205C}"/>
              </a:ext>
            </a:extLst>
          </p:cNvPr>
          <p:cNvSpPr>
            <a:spLocks noGrp="1"/>
          </p:cNvSpPr>
          <p:nvPr>
            <p:ph type="ftr" sz="quarter" idx="11"/>
          </p:nvPr>
        </p:nvSpPr>
        <p:spPr>
          <a:xfrm>
            <a:off x="1357950" y="5472763"/>
            <a:ext cx="4636008" cy="256032"/>
          </a:xfrm>
        </p:spPr>
        <p:txBody>
          <a:bodyPr/>
          <a:lstStyle>
            <a:lvl1pPr algn="ctr">
              <a:defRPr>
                <a:solidFill>
                  <a:schemeClr val="bg1"/>
                </a:solidFill>
              </a:defRPr>
            </a:lvl1pPr>
          </a:lstStyle>
          <a:p>
            <a:r>
              <a:rPr lang="en-US" dirty="0"/>
              <a:t>Sample Footer Text</a:t>
            </a:r>
          </a:p>
        </p:txBody>
      </p:sp>
    </p:spTree>
    <p:extLst>
      <p:ext uri="{BB962C8B-B14F-4D97-AF65-F5344CB8AC3E}">
        <p14:creationId xmlns:p14="http://schemas.microsoft.com/office/powerpoint/2010/main" val="384894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3053588"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3053588"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9206" y="2074334"/>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9206" y="2792471"/>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A6D68D58-C9C7-41A5-9F66-57C5771B3920}"/>
              </a:ext>
            </a:extLst>
          </p:cNvPr>
          <p:cNvSpPr>
            <a:spLocks noGrp="1"/>
          </p:cNvSpPr>
          <p:nvPr>
            <p:ph type="body" sz="quarter" idx="13"/>
          </p:nvPr>
        </p:nvSpPr>
        <p:spPr>
          <a:xfrm>
            <a:off x="8068564" y="2073651"/>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3692324-6EEB-4C0A-BF90-7A27FBF6D7BD}"/>
              </a:ext>
            </a:extLst>
          </p:cNvPr>
          <p:cNvSpPr>
            <a:spLocks noGrp="1"/>
          </p:cNvSpPr>
          <p:nvPr>
            <p:ph sz="quarter" idx="14"/>
          </p:nvPr>
        </p:nvSpPr>
        <p:spPr>
          <a:xfrm>
            <a:off x="8068564" y="2791788"/>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7276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9082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51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34049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16FFC6-B6FD-417B-BDE1-C6395267D6DB}" type="datetimeFigureOut">
              <a:rPr lang="en-US" smtClean="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3874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642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6236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16FFC6-B6FD-417B-BDE1-C6395267D6DB}" type="datetimeFigureOut">
              <a:rPr lang="en-US" smtClean="0"/>
              <a:t>2/29/2024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19887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66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16FFC6-B6FD-417B-BDE1-C6395267D6DB}" type="datetimeFigureOut">
              <a:rPr lang="en-US" smtClean="0"/>
              <a:t>2/29/2024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4A09A9-5501-47C1-A89A-A340965A2BE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394565"/>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3671" r:id="rId12"/>
    <p:sldLayoutId id="2147483676" r:id="rId13"/>
    <p:sldLayoutId id="2147483673" r:id="rId14"/>
    <p:sldLayoutId id="2147483677" r:id="rId15"/>
    <p:sldLayoutId id="2147483672" r:id="rId16"/>
    <p:sldLayoutId id="2147483675" r:id="rId17"/>
    <p:sldLayoutId id="2147483678" r:id="rId18"/>
    <p:sldLayoutId id="2147483670"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nsf.gov/awardsearch/showAward?AWD_ID=144609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hyperlink" Target="https://archpartnersllc.com/the-partners" TargetMode="External"/><Relationship Id="rId12"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1.jpeg"/><Relationship Id="rId5" Type="http://schemas.openxmlformats.org/officeDocument/2006/relationships/diagramColors" Target="../diagrams/colors2.xml"/><Relationship Id="rId10" Type="http://schemas.openxmlformats.org/officeDocument/2006/relationships/image" Target="../media/image20.jpeg"/><Relationship Id="rId4" Type="http://schemas.openxmlformats.org/officeDocument/2006/relationships/diagramQuickStyle" Target="../diagrams/quickStyle2.xml"/><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nsf.gov/awardsearch/showAward?AWD_ID=1446098"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mailto:jesse.skoch@cchm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54083" y="4325784"/>
            <a:ext cx="10058400" cy="1371600"/>
          </a:xfrm>
        </p:spPr>
        <p:txBody>
          <a:bodyPr>
            <a:normAutofit fontScale="90000"/>
          </a:bodyPr>
          <a:lstStyle/>
          <a:p>
            <a:br>
              <a:rPr lang="en-US" dirty="0"/>
            </a:br>
            <a:r>
              <a:rPr lang="en-US" dirty="0"/>
              <a:t>Development of Rectal Tonometer for Diagnosis of Occult Tethered Cord Syndrome (TCS)</a:t>
            </a:r>
            <a:br>
              <a:rPr lang="en-US" dirty="0"/>
            </a:br>
            <a:br>
              <a:rPr lang="en-US" dirty="0"/>
            </a:br>
            <a:r>
              <a:rPr lang="en-US" sz="2700" dirty="0"/>
              <a:t>PI: 	Eniko Enikov, Professor Aerospace and Mechanical Engineering, Bio5, UA </a:t>
            </a:r>
            <a:br>
              <a:rPr lang="en-US" sz="2700" dirty="0"/>
            </a:br>
            <a:r>
              <a:rPr lang="en-US" sz="2700" dirty="0"/>
              <a:t>Co-PIs:  Richard Chua, Professor of Neurosurgery, Banner UMC, UA</a:t>
            </a:r>
            <a:br>
              <a:rPr lang="en-US" sz="2700" dirty="0"/>
            </a:br>
            <a:r>
              <a:rPr lang="en-US" sz="2700" dirty="0"/>
              <a:t>	Anthony Avellino, MD, Professor of Pediatric Neurosurgery, Banner UMC, UA</a:t>
            </a:r>
            <a:br>
              <a:rPr lang="en-US" sz="2700" dirty="0"/>
            </a:br>
            <a:r>
              <a:rPr lang="en-US" sz="2700" dirty="0"/>
              <a:t>	Rein Anton, MD Neurosurgery CNS, PhD Biochemistry, Banner UMC, UA</a:t>
            </a:r>
            <a:br>
              <a:rPr lang="en-US" sz="2700" dirty="0"/>
            </a:br>
            <a:endParaRPr lang="en-US" sz="2700" dirty="0"/>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1</a:t>
            </a:fld>
            <a:endParaRPr lang="en-US" dirty="0"/>
          </a:p>
        </p:txBody>
      </p:sp>
      <p:sp>
        <p:nvSpPr>
          <p:cNvPr id="5" name="Title 1">
            <a:extLst>
              <a:ext uri="{FF2B5EF4-FFF2-40B4-BE49-F238E27FC236}">
                <a16:creationId xmlns:a16="http://schemas.microsoft.com/office/drawing/2014/main" id="{CE3E5659-E3F2-FDFF-6914-9A3F082458C0}"/>
              </a:ext>
            </a:extLst>
          </p:cNvPr>
          <p:cNvSpPr txBox="1">
            <a:spLocks/>
          </p:cNvSpPr>
          <p:nvPr/>
        </p:nvSpPr>
        <p:spPr>
          <a:xfrm>
            <a:off x="941294" y="579841"/>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dirty="0"/>
              <a:t>  Title Slide</a:t>
            </a:r>
          </a:p>
        </p:txBody>
      </p:sp>
    </p:spTree>
    <p:extLst>
      <p:ext uri="{BB962C8B-B14F-4D97-AF65-F5344CB8AC3E}">
        <p14:creationId xmlns:p14="http://schemas.microsoft.com/office/powerpoint/2010/main" val="152738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73480" y="578703"/>
            <a:ext cx="8432800" cy="1069757"/>
          </a:xfrm>
        </p:spPr>
        <p:txBody>
          <a:bodyPr>
            <a:normAutofit/>
          </a:bodyPr>
          <a:lstStyle/>
          <a:p>
            <a:r>
              <a:rPr lang="en-US" dirty="0"/>
              <a:t>Project plan for grant period</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10</a:t>
            </a:fld>
            <a:endParaRPr lang="en-US" dirty="0"/>
          </a:p>
        </p:txBody>
      </p:sp>
      <p:sp>
        <p:nvSpPr>
          <p:cNvPr id="5" name="TextBox 4">
            <a:extLst>
              <a:ext uri="{FF2B5EF4-FFF2-40B4-BE49-F238E27FC236}">
                <a16:creationId xmlns:a16="http://schemas.microsoft.com/office/drawing/2014/main" id="{A09287ED-DD51-64A0-C8EB-CF7990B47C79}"/>
              </a:ext>
            </a:extLst>
          </p:cNvPr>
          <p:cNvSpPr txBox="1"/>
          <p:nvPr/>
        </p:nvSpPr>
        <p:spPr>
          <a:xfrm>
            <a:off x="1173480" y="1892333"/>
            <a:ext cx="6263641" cy="3951514"/>
          </a:xfrm>
          <a:prstGeom prst="rect">
            <a:avLst/>
          </a:prstGeom>
        </p:spPr>
        <p:txBody>
          <a:bodyPr vert="horz" lIns="0" tIns="45720" rIns="0" bIns="45720" rtlCol="0">
            <a:normAutofit fontScale="92500" lnSpcReduction="20000"/>
          </a:bodyPr>
          <a:lstStyle/>
          <a:p>
            <a:pPr defTabSz="914400">
              <a:lnSpc>
                <a:spcPct val="90000"/>
              </a:lnSpc>
              <a:spcAft>
                <a:spcPts val="600"/>
              </a:spcAft>
              <a:buClr>
                <a:schemeClr val="accent1"/>
              </a:buClr>
            </a:pPr>
            <a:r>
              <a:rPr lang="en-US" dirty="0">
                <a:solidFill>
                  <a:schemeClr val="tx1">
                    <a:lumMod val="75000"/>
                    <a:lumOff val="25000"/>
                  </a:schemeClr>
                </a:solidFill>
              </a:rPr>
              <a:t>The primary objective of the proposed project plan is to demonstrate clinical relevance of the rectal tonometer. To this end we will:</a:t>
            </a:r>
            <a:r>
              <a:rPr lang="en-US" sz="1700" dirty="0">
                <a:solidFill>
                  <a:schemeClr val="tx1">
                    <a:lumMod val="75000"/>
                    <a:lumOff val="25000"/>
                  </a:schemeClr>
                </a:solidFill>
              </a:rPr>
              <a:t>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Secure an IRB approval to measure rectal tone in 30 subjects undergoing spinal stenosis treatment (surgeries )  by co-PI Dr Richard Chua, Banner UMC.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Pre- and post-operative rectal tone will be measured approximately 5 weeks apart using the existing adult rectal tonometer.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Resting tone, and squeeze pressure and its relaxation will be recorded.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It is hypothesized that rectal tone will be diminished prior to surgery and will recover post-operatively, indicating a successful relieve of spinal stenosis.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These data will be used in the development of next-generation pediatric device containing a detachable tip (see figures.)</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The inflatable pediatric device will be tested during gradual retraction for presence of anal external sphincter continence reflex.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The presence/absence of such reflex occult tethered cord syndrome will be analyzed by co-PI Anthony Avellino in pediatric patients. This study will require a second IRB for pediatric use.</a:t>
            </a:r>
          </a:p>
        </p:txBody>
      </p:sp>
      <p:sp>
        <p:nvSpPr>
          <p:cNvPr id="8" name="TextBox 7">
            <a:extLst>
              <a:ext uri="{FF2B5EF4-FFF2-40B4-BE49-F238E27FC236}">
                <a16:creationId xmlns:a16="http://schemas.microsoft.com/office/drawing/2014/main" id="{6B6F2F9D-908B-08E3-58D3-74A8476B0CFC}"/>
              </a:ext>
            </a:extLst>
          </p:cNvPr>
          <p:cNvSpPr txBox="1"/>
          <p:nvPr/>
        </p:nvSpPr>
        <p:spPr>
          <a:xfrm>
            <a:off x="7543801" y="1766117"/>
            <a:ext cx="4150360" cy="523220"/>
          </a:xfrm>
          <a:prstGeom prst="rect">
            <a:avLst/>
          </a:prstGeom>
          <a:noFill/>
        </p:spPr>
        <p:txBody>
          <a:bodyPr wrap="square">
            <a:spAutoFit/>
          </a:bodyPr>
          <a:lstStyle/>
          <a:p>
            <a:r>
              <a:rPr lang="en-US" sz="1400" b="1" i="0" dirty="0">
                <a:solidFill>
                  <a:srgbClr val="495354"/>
                </a:solidFill>
                <a:effectLst/>
                <a:latin typeface="var(--medium)"/>
              </a:rPr>
              <a:t>Proposed Next-Generation </a:t>
            </a:r>
            <a:r>
              <a:rPr lang="en-US" sz="1400" b="1" dirty="0">
                <a:solidFill>
                  <a:srgbClr val="495354"/>
                </a:solidFill>
                <a:latin typeface="var(--medium)"/>
              </a:rPr>
              <a:t>Pediatric Tonometer with </a:t>
            </a:r>
          </a:p>
          <a:p>
            <a:r>
              <a:rPr lang="en-US" sz="1400" b="1" i="0" dirty="0">
                <a:solidFill>
                  <a:srgbClr val="495354"/>
                </a:solidFill>
                <a:effectLst/>
                <a:latin typeface="var(--medium)"/>
              </a:rPr>
              <a:t>Single-Use Detachable Tip </a:t>
            </a:r>
            <a:endParaRPr lang="en-US" sz="1400" b="1" dirty="0"/>
          </a:p>
        </p:txBody>
      </p:sp>
      <p:pic>
        <p:nvPicPr>
          <p:cNvPr id="6" name="Picture 5">
            <a:extLst>
              <a:ext uri="{FF2B5EF4-FFF2-40B4-BE49-F238E27FC236}">
                <a16:creationId xmlns:a16="http://schemas.microsoft.com/office/drawing/2014/main" id="{68379126-08EA-46EC-6053-62876E5D15B4}"/>
              </a:ext>
            </a:extLst>
          </p:cNvPr>
          <p:cNvPicPr>
            <a:picLocks noChangeAspect="1"/>
          </p:cNvPicPr>
          <p:nvPr/>
        </p:nvPicPr>
        <p:blipFill>
          <a:blip r:embed="rId2"/>
          <a:stretch>
            <a:fillRect/>
          </a:stretch>
        </p:blipFill>
        <p:spPr>
          <a:xfrm>
            <a:off x="10290235" y="2289337"/>
            <a:ext cx="1269479" cy="2887184"/>
          </a:xfrm>
          <a:prstGeom prst="rect">
            <a:avLst/>
          </a:prstGeom>
        </p:spPr>
      </p:pic>
      <p:pic>
        <p:nvPicPr>
          <p:cNvPr id="12" name="Picture 11" descr="A black pillar with a black base&#10;&#10;Description automatically generated">
            <a:extLst>
              <a:ext uri="{FF2B5EF4-FFF2-40B4-BE49-F238E27FC236}">
                <a16:creationId xmlns:a16="http://schemas.microsoft.com/office/drawing/2014/main" id="{2B96835B-8AB2-CFC8-9D40-5E26CDE28F7B}"/>
              </a:ext>
            </a:extLst>
          </p:cNvPr>
          <p:cNvPicPr>
            <a:picLocks noChangeAspect="1"/>
          </p:cNvPicPr>
          <p:nvPr/>
        </p:nvPicPr>
        <p:blipFill>
          <a:blip r:embed="rId3"/>
          <a:stretch>
            <a:fillRect/>
          </a:stretch>
        </p:blipFill>
        <p:spPr>
          <a:xfrm>
            <a:off x="7683731" y="2348569"/>
            <a:ext cx="1398601" cy="2705569"/>
          </a:xfrm>
          <a:prstGeom prst="rect">
            <a:avLst/>
          </a:prstGeom>
        </p:spPr>
      </p:pic>
      <p:pic>
        <p:nvPicPr>
          <p:cNvPr id="15" name="Picture 14">
            <a:extLst>
              <a:ext uri="{FF2B5EF4-FFF2-40B4-BE49-F238E27FC236}">
                <a16:creationId xmlns:a16="http://schemas.microsoft.com/office/drawing/2014/main" id="{3E3C2C5A-2648-260D-B7BB-3E77E7ED06B8}"/>
              </a:ext>
            </a:extLst>
          </p:cNvPr>
          <p:cNvPicPr>
            <a:picLocks noChangeAspect="1"/>
          </p:cNvPicPr>
          <p:nvPr/>
        </p:nvPicPr>
        <p:blipFill>
          <a:blip r:embed="rId4"/>
          <a:stretch>
            <a:fillRect/>
          </a:stretch>
        </p:blipFill>
        <p:spPr>
          <a:xfrm>
            <a:off x="9099988" y="2328608"/>
            <a:ext cx="981116" cy="2966599"/>
          </a:xfrm>
          <a:prstGeom prst="rect">
            <a:avLst/>
          </a:prstGeom>
        </p:spPr>
      </p:pic>
      <p:sp>
        <p:nvSpPr>
          <p:cNvPr id="17" name="TextBox 16">
            <a:extLst>
              <a:ext uri="{FF2B5EF4-FFF2-40B4-BE49-F238E27FC236}">
                <a16:creationId xmlns:a16="http://schemas.microsoft.com/office/drawing/2014/main" id="{C57C59C6-47CD-CFFE-98C2-4AE582116B82}"/>
              </a:ext>
            </a:extLst>
          </p:cNvPr>
          <p:cNvSpPr txBox="1"/>
          <p:nvPr/>
        </p:nvSpPr>
        <p:spPr>
          <a:xfrm>
            <a:off x="7876282" y="5330409"/>
            <a:ext cx="6097384" cy="646331"/>
          </a:xfrm>
          <a:prstGeom prst="rect">
            <a:avLst/>
          </a:prstGeom>
          <a:noFill/>
        </p:spPr>
        <p:txBody>
          <a:bodyPr wrap="square">
            <a:spAutoFit/>
          </a:bodyPr>
          <a:lstStyle/>
          <a:p>
            <a:r>
              <a:rPr lang="en-US" sz="1800" b="1" i="0" dirty="0">
                <a:solidFill>
                  <a:srgbClr val="495354"/>
                </a:solidFill>
                <a:effectLst/>
                <a:latin typeface="var(--medium)"/>
              </a:rPr>
              <a:t>Detachable Single-Use </a:t>
            </a:r>
          </a:p>
          <a:p>
            <a:r>
              <a:rPr lang="en-US" sz="1800" b="1" i="0" dirty="0">
                <a:solidFill>
                  <a:srgbClr val="495354"/>
                </a:solidFill>
                <a:effectLst/>
                <a:latin typeface="var(--medium)"/>
              </a:rPr>
              <a:t>Tip </a:t>
            </a:r>
            <a:endParaRPr lang="en-US" dirty="0"/>
          </a:p>
        </p:txBody>
      </p:sp>
    </p:spTree>
    <p:extLst>
      <p:ext uri="{BB962C8B-B14F-4D97-AF65-F5344CB8AC3E}">
        <p14:creationId xmlns:p14="http://schemas.microsoft.com/office/powerpoint/2010/main" val="297913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100"/>
              <a:t>Current intellectual property (IP) and IP strategy</a:t>
            </a:r>
            <a:br>
              <a:rPr lang="en-US" sz="4100"/>
            </a:br>
            <a:endParaRPr lang="en-US" sz="4100"/>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11</a:t>
            </a:fld>
            <a:endParaRPr lang="en-US"/>
          </a:p>
        </p:txBody>
      </p:sp>
      <p:graphicFrame>
        <p:nvGraphicFramePr>
          <p:cNvPr id="15" name="TextBox 12">
            <a:extLst>
              <a:ext uri="{FF2B5EF4-FFF2-40B4-BE49-F238E27FC236}">
                <a16:creationId xmlns:a16="http://schemas.microsoft.com/office/drawing/2014/main" id="{1B23FC42-30F5-6900-AD61-0CF6A80A3BCD}"/>
              </a:ext>
            </a:extLst>
          </p:cNvPr>
          <p:cNvGraphicFramePr/>
          <p:nvPr>
            <p:extLst>
              <p:ext uri="{D42A27DB-BD31-4B8C-83A1-F6EECF244321}">
                <p14:modId xmlns:p14="http://schemas.microsoft.com/office/powerpoint/2010/main" val="347979280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80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462280" y="616803"/>
            <a:ext cx="11582400" cy="1450757"/>
          </a:xfrm>
        </p:spPr>
        <p:txBody>
          <a:bodyPr>
            <a:normAutofit fontScale="90000"/>
          </a:bodyPr>
          <a:lstStyle/>
          <a:p>
            <a:r>
              <a:rPr lang="en-US" dirty="0"/>
              <a:t>Funding received to date and future funding strategy</a:t>
            </a:r>
            <a:br>
              <a:rPr lang="en-US" dirty="0"/>
            </a:br>
            <a:endParaRPr lang="en-US" sz="2800" dirty="0"/>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12</a:t>
            </a:fld>
            <a:endParaRPr lang="en-US" dirty="0"/>
          </a:p>
        </p:txBody>
      </p:sp>
      <p:sp>
        <p:nvSpPr>
          <p:cNvPr id="7" name="TextBox 6">
            <a:extLst>
              <a:ext uri="{FF2B5EF4-FFF2-40B4-BE49-F238E27FC236}">
                <a16:creationId xmlns:a16="http://schemas.microsoft.com/office/drawing/2014/main" id="{339A668B-6379-6A5F-3385-6EE1E5BB8D5A}"/>
              </a:ext>
            </a:extLst>
          </p:cNvPr>
          <p:cNvSpPr txBox="1"/>
          <p:nvPr/>
        </p:nvSpPr>
        <p:spPr>
          <a:xfrm>
            <a:off x="873760" y="1845733"/>
            <a:ext cx="10855959" cy="4148667"/>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Initial concept was created in 2017 through an NSF educational grant focused on micro-sensors NSF </a:t>
            </a:r>
            <a:r>
              <a:rPr lang="en-US" sz="1800" dirty="0">
                <a:hlinkClick r:id="rId2"/>
              </a:rPr>
              <a:t>https://nsf.gov/awardsearch/showAward?AWD_ID=1446098</a:t>
            </a:r>
            <a:r>
              <a:rPr lang="en-US" sz="1800" dirty="0"/>
              <a:t>. This grant provided a total of $200k to the University of Arizona to organize student training in biomedical nanotechnology. The prototype of the tonometer was produced through this grant along with other training activities.</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During COVID 19 epidemic, the planned human subject tests could not be carried out.</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If funded, this application will expand the application of rectal tonometry to pediatric population for diagnosis of Occult Tethered Cord Syndrome.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Concurrently, we are seeking NSF PFI funding. NSF does not support human subject testing and clinical studies, however their PFI program offers business and customer discovery activities and can fund  junior innovator (graduating PhD student or Postdoc) and resources to further perfect and de-risk the proposed technology.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As part of our funding strategy, through our partners (Toker and </a:t>
            </a:r>
            <a:r>
              <a:rPr lang="en-US" dirty="0" err="1">
                <a:solidFill>
                  <a:schemeClr val="tx1">
                    <a:lumMod val="75000"/>
                    <a:lumOff val="25000"/>
                  </a:schemeClr>
                </a:solidFill>
              </a:rPr>
              <a:t>Smallhouse</a:t>
            </a:r>
            <a:r>
              <a:rPr lang="en-US" dirty="0">
                <a:solidFill>
                  <a:schemeClr val="tx1">
                    <a:lumMod val="75000"/>
                    <a:lumOff val="25000"/>
                  </a:schemeClr>
                </a:solidFill>
              </a:rPr>
              <a:t>), we will make pitch presentations to the local angle investor community – Desert Angles (Tucson); Canyon Angels (Phoenix), Arris Ventures (Phoenix) and others.</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422630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5" name="TextBox 11">
            <a:extLst>
              <a:ext uri="{FF2B5EF4-FFF2-40B4-BE49-F238E27FC236}">
                <a16:creationId xmlns:a16="http://schemas.microsoft.com/office/drawing/2014/main" id="{E0B65434-1CA4-8E71-ED3B-1225960FF127}"/>
              </a:ext>
            </a:extLst>
          </p:cNvPr>
          <p:cNvGraphicFramePr/>
          <p:nvPr>
            <p:extLst>
              <p:ext uri="{D42A27DB-BD31-4B8C-83A1-F6EECF244321}">
                <p14:modId xmlns:p14="http://schemas.microsoft.com/office/powerpoint/2010/main" val="2064441516"/>
              </p:ext>
            </p:extLst>
          </p:nvPr>
        </p:nvGraphicFramePr>
        <p:xfrm>
          <a:off x="1508707" y="658199"/>
          <a:ext cx="9174585" cy="4664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10441" y="305351"/>
            <a:ext cx="10756900" cy="1438057"/>
          </a:xfrm>
        </p:spPr>
        <p:txBody>
          <a:bodyPr>
            <a:normAutofit/>
          </a:bodyPr>
          <a:lstStyle/>
          <a:p>
            <a:r>
              <a:rPr lang="en-US" dirty="0"/>
              <a:t>Project Team/Resources and Environment </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13</a:t>
            </a:fld>
            <a:endParaRPr lang="en-US" dirty="0"/>
          </a:p>
        </p:txBody>
      </p:sp>
      <p:sp>
        <p:nvSpPr>
          <p:cNvPr id="4" name="TextBox 3">
            <a:extLst>
              <a:ext uri="{FF2B5EF4-FFF2-40B4-BE49-F238E27FC236}">
                <a16:creationId xmlns:a16="http://schemas.microsoft.com/office/drawing/2014/main" id="{96214D7B-ED9E-5839-A8CB-B650E4014B18}"/>
              </a:ext>
            </a:extLst>
          </p:cNvPr>
          <p:cNvSpPr txBox="1"/>
          <p:nvPr/>
        </p:nvSpPr>
        <p:spPr>
          <a:xfrm>
            <a:off x="4587292" y="5427215"/>
            <a:ext cx="6096000" cy="307777"/>
          </a:xfrm>
          <a:prstGeom prst="rect">
            <a:avLst/>
          </a:prstGeom>
          <a:noFill/>
        </p:spPr>
        <p:txBody>
          <a:bodyPr wrap="square">
            <a:spAutoFit/>
          </a:bodyPr>
          <a:lstStyle/>
          <a:p>
            <a:r>
              <a:rPr lang="en-US" sz="1400" dirty="0">
                <a:hlinkClick r:id="rId7"/>
              </a:rPr>
              <a:t>https://archpartnersllc.com/the-partners</a:t>
            </a:r>
            <a:r>
              <a:rPr lang="en-US" sz="1400" dirty="0"/>
              <a:t> </a:t>
            </a:r>
          </a:p>
        </p:txBody>
      </p:sp>
      <p:pic>
        <p:nvPicPr>
          <p:cNvPr id="1026" name="Picture 2">
            <a:extLst>
              <a:ext uri="{FF2B5EF4-FFF2-40B4-BE49-F238E27FC236}">
                <a16:creationId xmlns:a16="http://schemas.microsoft.com/office/drawing/2014/main" id="{519E9E55-AE9E-76FE-778C-CA96E0E7B6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1500" y="4263976"/>
            <a:ext cx="849890" cy="12785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hony M. Avellino, M.D., M.B.A.">
            <a:extLst>
              <a:ext uri="{FF2B5EF4-FFF2-40B4-BE49-F238E27FC236}">
                <a16:creationId xmlns:a16="http://schemas.microsoft.com/office/drawing/2014/main" id="{1D96AA3C-D3CC-F78F-8803-EAF0BF56D8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7321" y="4275829"/>
            <a:ext cx="1099149" cy="1099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chard V. Chua, MD, FAANS,FACS">
            <a:extLst>
              <a:ext uri="{FF2B5EF4-FFF2-40B4-BE49-F238E27FC236}">
                <a16:creationId xmlns:a16="http://schemas.microsoft.com/office/drawing/2014/main" id="{FD734D6E-3B7B-0C14-1A10-3A91478DAA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3581" y="4284017"/>
            <a:ext cx="1068965" cy="10689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Emre Toker">
            <a:extLst>
              <a:ext uri="{FF2B5EF4-FFF2-40B4-BE49-F238E27FC236}">
                <a16:creationId xmlns:a16="http://schemas.microsoft.com/office/drawing/2014/main" id="{D3FFB02E-AF82-9AB6-7F11-3188F5EBE5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0445" y="4244767"/>
            <a:ext cx="1190102" cy="119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niko Enikov">
            <a:extLst>
              <a:ext uri="{FF2B5EF4-FFF2-40B4-BE49-F238E27FC236}">
                <a16:creationId xmlns:a16="http://schemas.microsoft.com/office/drawing/2014/main" id="{9E25D749-C886-BC32-540F-7DB3D669F5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0874" y="4285439"/>
            <a:ext cx="1258459" cy="125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93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Clinical need and scale of the problem</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2</a:t>
            </a:fld>
            <a:endParaRPr lang="en-US" dirty="0"/>
          </a:p>
        </p:txBody>
      </p:sp>
      <p:sp>
        <p:nvSpPr>
          <p:cNvPr id="3" name="TextBox 2">
            <a:extLst>
              <a:ext uri="{FF2B5EF4-FFF2-40B4-BE49-F238E27FC236}">
                <a16:creationId xmlns:a16="http://schemas.microsoft.com/office/drawing/2014/main" id="{3039664C-3E64-CCE8-C098-5FBC1AA095A1}"/>
              </a:ext>
            </a:extLst>
          </p:cNvPr>
          <p:cNvSpPr txBox="1"/>
          <p:nvPr/>
        </p:nvSpPr>
        <p:spPr>
          <a:xfrm>
            <a:off x="1097280" y="1737360"/>
            <a:ext cx="10277455" cy="4397433"/>
          </a:xfrm>
          <a:prstGeom prst="rect">
            <a:avLst/>
          </a:prstGeom>
          <a:noFill/>
        </p:spPr>
        <p:txBody>
          <a:bodyPr wrap="square" rtlCol="0">
            <a:normAutofit fontScale="92500" lnSpcReduction="10000"/>
          </a:bodyPr>
          <a:lstStyle/>
          <a:p>
            <a:pPr marL="285750" indent="-285750">
              <a:buFont typeface="Arial" panose="020B0604020202020204" pitchFamily="34" charset="0"/>
              <a:buChar char="•"/>
            </a:pPr>
            <a:r>
              <a:rPr lang="en-US" dirty="0"/>
              <a:t>Tethered Cord Syndrome (TCS) is a spectrum of congenital anomalies characterized by neurological, gastrointestinal, musculoskeletal, and urinary disfunction. TCS has an incidence rate of 0.25 per 1,000 births affecting 1000 children in US every year. </a:t>
            </a:r>
          </a:p>
          <a:p>
            <a:pPr marL="285750" indent="-285750">
              <a:buFont typeface="Arial" panose="020B0604020202020204" pitchFamily="34" charset="0"/>
              <a:buChar char="•"/>
            </a:pPr>
            <a:r>
              <a:rPr lang="en-US" dirty="0"/>
              <a:t>TCS is believed to occur as a result of spinal cord traction within the spinal canal. </a:t>
            </a:r>
          </a:p>
          <a:p>
            <a:pPr marL="285750" indent="-285750">
              <a:buFont typeface="Arial" panose="020B0604020202020204" pitchFamily="34" charset="0"/>
              <a:buChar char="•"/>
            </a:pPr>
            <a:r>
              <a:rPr lang="en-US" dirty="0"/>
              <a:t>Causes of tethering can be acquired (secondary) or congenital (primary). Most often TCS is associated with spina bifida, a congenital condition frequently discovered at birth. Other causes of TCS are spinal cord tumor, myelomeningocele, and an elongated cord. </a:t>
            </a:r>
          </a:p>
          <a:p>
            <a:pPr marL="285750" indent="-285750">
              <a:buFont typeface="Arial" panose="020B0604020202020204" pitchFamily="34" charset="0"/>
              <a:buChar char="•"/>
            </a:pPr>
            <a:r>
              <a:rPr lang="en-US" dirty="0"/>
              <a:t>In the absence of proper surgical treatment, TCS leads to neurologic, orthopedic, and urologic symptoms which could worsen leading to life-long disability.</a:t>
            </a:r>
          </a:p>
          <a:p>
            <a:pPr marL="285750" indent="-285750">
              <a:buFont typeface="Arial" panose="020B0604020202020204" pitchFamily="34" charset="0"/>
              <a:buChar char="•"/>
            </a:pPr>
            <a:r>
              <a:rPr lang="en-US" dirty="0"/>
              <a:t>In some cases, patients with TCS have </a:t>
            </a:r>
            <a:r>
              <a:rPr lang="en-US" b="1" dirty="0"/>
              <a:t>normal imaging studies (MRI)</a:t>
            </a:r>
            <a:r>
              <a:rPr lang="en-US" dirty="0"/>
              <a:t>, a condition known as Occult TCS (OTCS). </a:t>
            </a:r>
          </a:p>
          <a:p>
            <a:pPr marL="285750" indent="-285750">
              <a:buFont typeface="Arial" panose="020B0604020202020204" pitchFamily="34" charset="0"/>
              <a:buChar char="•"/>
            </a:pPr>
            <a:r>
              <a:rPr lang="en-US" dirty="0"/>
              <a:t>Diagnosis of Occult TCS is difficult and controversial. </a:t>
            </a:r>
            <a:r>
              <a:rPr lang="en-US" b="1" dirty="0"/>
              <a:t>By the time symptoms of OTCS  are apparent, irreversible damage has occurred</a:t>
            </a:r>
            <a:r>
              <a:rPr lang="en-US" dirty="0"/>
              <a:t>. </a:t>
            </a:r>
          </a:p>
          <a:p>
            <a:pPr marL="285750" indent="-285750">
              <a:buFont typeface="Arial" panose="020B0604020202020204" pitchFamily="34" charset="0"/>
              <a:buChar char="•"/>
            </a:pPr>
            <a:r>
              <a:rPr lang="en-US" b="1" dirty="0"/>
              <a:t>Early detection of OTCS is essential for its timely treatment and reduction of its morbidity</a:t>
            </a:r>
            <a:r>
              <a:rPr lang="en-US" dirty="0"/>
              <a:t>. </a:t>
            </a:r>
          </a:p>
          <a:p>
            <a:pPr marL="285750" indent="-285750">
              <a:buFont typeface="Arial" panose="020B0604020202020204" pitchFamily="34" charset="0"/>
              <a:buChar char="•"/>
            </a:pPr>
            <a:r>
              <a:rPr lang="en-US" dirty="0"/>
              <a:t>Incumbent methods of diagnosis of OTCS are very invasive and involve inflation of the bladder, until a contractile reflex is induced. This is particularly difficult to do in children. </a:t>
            </a:r>
          </a:p>
          <a:p>
            <a:pPr marL="285750" indent="-285750">
              <a:buFont typeface="Arial" panose="020B0604020202020204" pitchFamily="34" charset="0"/>
              <a:buChar char="•"/>
            </a:pPr>
            <a:r>
              <a:rPr lang="en-US" dirty="0"/>
              <a:t>Besides OCTS, rectal tonometry could be used in detection of Cauda Equina Syndrome (CES) in trauma patients, and in detection of anal sphincter injury during birth. The later presents </a:t>
            </a:r>
            <a:r>
              <a:rPr lang="en-US" b="1" dirty="0"/>
              <a:t>a much larger market opportunity</a:t>
            </a:r>
            <a:r>
              <a:rPr lang="en-US" dirty="0"/>
              <a:t>, that could support the development of a commercial product. </a:t>
            </a:r>
          </a:p>
        </p:txBody>
      </p:sp>
    </p:spTree>
    <p:extLst>
      <p:ext uri="{BB962C8B-B14F-4D97-AF65-F5344CB8AC3E}">
        <p14:creationId xmlns:p14="http://schemas.microsoft.com/office/powerpoint/2010/main" val="7169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Current clinical solutions and their limitations</a:t>
            </a:r>
            <a:endParaRPr lang="en-US"/>
          </a:p>
        </p:txBody>
      </p:sp>
      <p:sp>
        <p:nvSpPr>
          <p:cNvPr id="3" name="TextBox 2">
            <a:extLst>
              <a:ext uri="{FF2B5EF4-FFF2-40B4-BE49-F238E27FC236}">
                <a16:creationId xmlns:a16="http://schemas.microsoft.com/office/drawing/2014/main" id="{C56D5BFD-527F-39D9-C5CF-CA2AEBE403E3}"/>
              </a:ext>
            </a:extLst>
          </p:cNvPr>
          <p:cNvSpPr txBox="1"/>
          <p:nvPr/>
        </p:nvSpPr>
        <p:spPr>
          <a:xfrm>
            <a:off x="1097279" y="1845734"/>
            <a:ext cx="7237617" cy="3998113"/>
          </a:xfrm>
          <a:prstGeom prst="rect">
            <a:avLst/>
          </a:prstGeom>
        </p:spPr>
        <p:txBody>
          <a:bodyPr vert="horz" lIns="0" tIns="45720" rIns="0" bIns="45720" rtlCol="0">
            <a:normAutofit fontScale="92500" lnSpcReduction="10000"/>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During normal growth, the spinal cord ascends within the canal and its conus medullaris (tail end) moves from level L4 to L2 between birth and puberty.</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In Occult TCS, conus medullaris is at its normal position, yet children develop a variety of symptoms around age 6 to 12 </a:t>
            </a:r>
            <a:r>
              <a:rPr lang="en-US" dirty="0" err="1">
                <a:solidFill>
                  <a:schemeClr val="tx1">
                    <a:lumMod val="75000"/>
                    <a:lumOff val="25000"/>
                  </a:schemeClr>
                </a:solidFill>
              </a:rPr>
              <a:t>yrs</a:t>
            </a:r>
            <a:r>
              <a:rPr lang="en-US" dirty="0">
                <a:solidFill>
                  <a:schemeClr val="tx1">
                    <a:lumMod val="75000"/>
                    <a:lumOff val="25000"/>
                  </a:schemeClr>
                </a:solidFill>
              </a:rPr>
              <a:t> including </a:t>
            </a:r>
            <a:r>
              <a:rPr lang="en-US" b="1" dirty="0">
                <a:solidFill>
                  <a:schemeClr val="tx1">
                    <a:lumMod val="75000"/>
                    <a:lumOff val="25000"/>
                  </a:schemeClr>
                </a:solidFill>
              </a:rPr>
              <a:t>difficulty walking; back pain, progressive foot deformity, scoliosis,  and deterioration of bladder and bowel function.</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Current methods for diagnosing OTCS are based on </a:t>
            </a:r>
            <a:r>
              <a:rPr lang="en-US" b="1" dirty="0">
                <a:solidFill>
                  <a:schemeClr val="tx1">
                    <a:lumMod val="75000"/>
                    <a:lumOff val="25000"/>
                  </a:schemeClr>
                </a:solidFill>
              </a:rPr>
              <a:t>clinical symptoms</a:t>
            </a:r>
            <a:r>
              <a:rPr lang="en-US" dirty="0">
                <a:solidFill>
                  <a:schemeClr val="tx1">
                    <a:lumMod val="75000"/>
                    <a:lumOff val="25000"/>
                  </a:schemeClr>
                </a:solidFill>
              </a:rPr>
              <a:t>,  often resulting in </a:t>
            </a:r>
            <a:r>
              <a:rPr lang="en-US" b="1" dirty="0">
                <a:solidFill>
                  <a:schemeClr val="tx1">
                    <a:lumMod val="75000"/>
                    <a:lumOff val="25000"/>
                  </a:schemeClr>
                </a:solidFill>
              </a:rPr>
              <a:t>delayed diagnosis and treatment</a:t>
            </a:r>
            <a:r>
              <a:rPr lang="en-US" dirty="0">
                <a:solidFill>
                  <a:schemeClr val="tx1">
                    <a:lumMod val="75000"/>
                    <a:lumOff val="25000"/>
                  </a:schemeClr>
                </a:solidFill>
              </a:rPr>
              <a:t>.</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Most common in OTCS is urinary dysfunction, which has resulted in </a:t>
            </a:r>
            <a:r>
              <a:rPr lang="en-US" b="1" dirty="0">
                <a:solidFill>
                  <a:schemeClr val="tx1">
                    <a:lumMod val="75000"/>
                    <a:lumOff val="25000"/>
                  </a:schemeClr>
                </a:solidFill>
              </a:rPr>
              <a:t>invasive urodynamic diagnostic studies</a:t>
            </a:r>
            <a:r>
              <a:rPr lang="en-US" dirty="0">
                <a:solidFill>
                  <a:schemeClr val="tx1">
                    <a:lumMod val="75000"/>
                    <a:lumOff val="25000"/>
                  </a:schemeClr>
                </a:solidFill>
              </a:rPr>
              <a:t>. </a:t>
            </a:r>
          </a:p>
          <a:p>
            <a:pPr marL="285750" indent="-285750" defTabSz="914400">
              <a:lnSpc>
                <a:spcPct val="90000"/>
              </a:lnSpc>
              <a:spcAft>
                <a:spcPts val="600"/>
              </a:spcAft>
              <a:buClr>
                <a:schemeClr val="accent1"/>
              </a:buClr>
              <a:buFont typeface="Calibri" panose="020F0502020204030204" pitchFamily="34" charset="0"/>
              <a:buChar char="•"/>
            </a:pPr>
            <a:r>
              <a:rPr lang="en-US" b="1" dirty="0">
                <a:solidFill>
                  <a:schemeClr val="tx1">
                    <a:lumMod val="75000"/>
                    <a:lumOff val="25000"/>
                  </a:schemeClr>
                </a:solidFill>
              </a:rPr>
              <a:t>Urodynamic studies </a:t>
            </a:r>
            <a:r>
              <a:rPr lang="en-US" dirty="0">
                <a:solidFill>
                  <a:schemeClr val="tx1">
                    <a:lumMod val="75000"/>
                    <a:lumOff val="25000"/>
                  </a:schemeClr>
                </a:solidFill>
              </a:rPr>
              <a:t>involve urethral catheterization; and the placement of a rectal catheter to measure abdominal pressure and often needle electrodes for sphincter  EMG. Studies involve inflation of bladder until a </a:t>
            </a:r>
            <a:r>
              <a:rPr lang="en-US" dirty="0" err="1">
                <a:solidFill>
                  <a:schemeClr val="tx1">
                    <a:lumMod val="75000"/>
                    <a:lumOff val="25000"/>
                  </a:schemeClr>
                </a:solidFill>
              </a:rPr>
              <a:t>reflexory</a:t>
            </a:r>
            <a:r>
              <a:rPr lang="en-US" dirty="0">
                <a:solidFill>
                  <a:schemeClr val="tx1">
                    <a:lumMod val="75000"/>
                    <a:lumOff val="25000"/>
                  </a:schemeClr>
                </a:solidFill>
              </a:rPr>
              <a:t> response is measured (see graph on the right).</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Such studies </a:t>
            </a:r>
            <a:r>
              <a:rPr lang="en-US" b="1" dirty="0">
                <a:solidFill>
                  <a:schemeClr val="tx1">
                    <a:lumMod val="75000"/>
                    <a:lumOff val="25000"/>
                  </a:schemeClr>
                </a:solidFill>
              </a:rPr>
              <a:t>are difficult and risky </a:t>
            </a:r>
            <a:r>
              <a:rPr lang="en-US" dirty="0">
                <a:solidFill>
                  <a:schemeClr val="tx1">
                    <a:lumMod val="75000"/>
                    <a:lumOff val="25000"/>
                  </a:schemeClr>
                </a:solidFill>
              </a:rPr>
              <a:t>in children, hence diagnosis of OTCS is often delayed or unnecessary surgeries are undertaken.</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pic>
        <p:nvPicPr>
          <p:cNvPr id="5" name="Picture 4">
            <a:extLst>
              <a:ext uri="{FF2B5EF4-FFF2-40B4-BE49-F238E27FC236}">
                <a16:creationId xmlns:a16="http://schemas.microsoft.com/office/drawing/2014/main" id="{7C8CD4EF-945B-866C-4D9D-9822B26D71F8}"/>
              </a:ext>
            </a:extLst>
          </p:cNvPr>
          <p:cNvPicPr>
            <a:picLocks noChangeAspect="1"/>
          </p:cNvPicPr>
          <p:nvPr/>
        </p:nvPicPr>
        <p:blipFill>
          <a:blip r:embed="rId2"/>
          <a:stretch>
            <a:fillRect/>
          </a:stretch>
        </p:blipFill>
        <p:spPr>
          <a:xfrm>
            <a:off x="10332925" y="1786297"/>
            <a:ext cx="1474191" cy="2111124"/>
          </a:xfrm>
          <a:prstGeom prst="rect">
            <a:avLst/>
          </a:prstGeom>
        </p:spPr>
      </p:pic>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294A09A9-5501-47C1-A89A-A340965A2BE2}" type="slidenum">
              <a:rPr lang="en-US" smtClean="0"/>
              <a:pPr defTabSz="914400">
                <a:spcAft>
                  <a:spcPts val="600"/>
                </a:spcAft>
              </a:pPr>
              <a:t>3</a:t>
            </a:fld>
            <a:endParaRPr lang="en-US"/>
          </a:p>
        </p:txBody>
      </p:sp>
      <p:sp>
        <p:nvSpPr>
          <p:cNvPr id="7" name="TextBox 6">
            <a:extLst>
              <a:ext uri="{FF2B5EF4-FFF2-40B4-BE49-F238E27FC236}">
                <a16:creationId xmlns:a16="http://schemas.microsoft.com/office/drawing/2014/main" id="{0ADAA6E4-8741-0693-2BAE-A1353155429E}"/>
              </a:ext>
            </a:extLst>
          </p:cNvPr>
          <p:cNvSpPr txBox="1"/>
          <p:nvPr/>
        </p:nvSpPr>
        <p:spPr>
          <a:xfrm>
            <a:off x="8645235" y="1845734"/>
            <a:ext cx="1799639" cy="369332"/>
          </a:xfrm>
          <a:prstGeom prst="rect">
            <a:avLst/>
          </a:prstGeom>
          <a:noFill/>
        </p:spPr>
        <p:txBody>
          <a:bodyPr wrap="square">
            <a:spAutoFit/>
          </a:bodyPr>
          <a:lstStyle/>
          <a:p>
            <a:r>
              <a:rPr lang="en-US" b="0" i="0" dirty="0">
                <a:solidFill>
                  <a:srgbClr val="495354"/>
                </a:solidFill>
                <a:effectLst/>
                <a:latin typeface="var(--medium)"/>
              </a:rPr>
              <a:t>Conus </a:t>
            </a:r>
            <a:r>
              <a:rPr lang="en-US" dirty="0">
                <a:solidFill>
                  <a:srgbClr val="495354"/>
                </a:solidFill>
                <a:latin typeface="var(--medium)"/>
              </a:rPr>
              <a:t>M</a:t>
            </a:r>
            <a:r>
              <a:rPr lang="en-US" b="0" i="0" dirty="0">
                <a:solidFill>
                  <a:srgbClr val="495354"/>
                </a:solidFill>
                <a:effectLst/>
                <a:latin typeface="var(--medium)"/>
              </a:rPr>
              <a:t>edullaris</a:t>
            </a:r>
            <a:endParaRPr lang="en-US" dirty="0"/>
          </a:p>
        </p:txBody>
      </p:sp>
      <p:sp>
        <p:nvSpPr>
          <p:cNvPr id="13" name="TextBox 12">
            <a:extLst>
              <a:ext uri="{FF2B5EF4-FFF2-40B4-BE49-F238E27FC236}">
                <a16:creationId xmlns:a16="http://schemas.microsoft.com/office/drawing/2014/main" id="{E5242EED-78EC-B4BE-5928-19103193D750}"/>
              </a:ext>
            </a:extLst>
          </p:cNvPr>
          <p:cNvSpPr txBox="1"/>
          <p:nvPr/>
        </p:nvSpPr>
        <p:spPr>
          <a:xfrm>
            <a:off x="8501689" y="3306487"/>
            <a:ext cx="2379671" cy="646331"/>
          </a:xfrm>
          <a:prstGeom prst="rect">
            <a:avLst/>
          </a:prstGeom>
          <a:solidFill>
            <a:schemeClr val="bg1"/>
          </a:solidFill>
        </p:spPr>
        <p:txBody>
          <a:bodyPr wrap="square">
            <a:spAutoFit/>
          </a:bodyPr>
          <a:lstStyle/>
          <a:p>
            <a:r>
              <a:rPr lang="en-US" b="0" i="0" dirty="0">
                <a:solidFill>
                  <a:srgbClr val="495354"/>
                </a:solidFill>
                <a:effectLst/>
                <a:latin typeface="var(--medium)"/>
              </a:rPr>
              <a:t>Urodynamic</a:t>
            </a:r>
          </a:p>
          <a:p>
            <a:r>
              <a:rPr lang="en-US" b="0" i="0" dirty="0">
                <a:solidFill>
                  <a:srgbClr val="495354"/>
                </a:solidFill>
                <a:effectLst/>
                <a:latin typeface="var(--medium)"/>
              </a:rPr>
              <a:t> Studies</a:t>
            </a:r>
            <a:endParaRPr lang="en-US" dirty="0"/>
          </a:p>
        </p:txBody>
      </p:sp>
      <p:pic>
        <p:nvPicPr>
          <p:cNvPr id="15" name="Picture 14">
            <a:extLst>
              <a:ext uri="{FF2B5EF4-FFF2-40B4-BE49-F238E27FC236}">
                <a16:creationId xmlns:a16="http://schemas.microsoft.com/office/drawing/2014/main" id="{DF7CBB10-BEB8-27CE-2B68-DF2A2C4D0F8B}"/>
              </a:ext>
            </a:extLst>
          </p:cNvPr>
          <p:cNvPicPr>
            <a:picLocks noChangeAspect="1"/>
          </p:cNvPicPr>
          <p:nvPr/>
        </p:nvPicPr>
        <p:blipFill>
          <a:blip r:embed="rId3"/>
          <a:stretch>
            <a:fillRect/>
          </a:stretch>
        </p:blipFill>
        <p:spPr>
          <a:xfrm>
            <a:off x="8336143" y="3897421"/>
            <a:ext cx="3128630" cy="1987677"/>
          </a:xfrm>
          <a:prstGeom prst="rect">
            <a:avLst/>
          </a:prstGeom>
        </p:spPr>
      </p:pic>
    </p:spTree>
    <p:extLst>
      <p:ext uri="{BB962C8B-B14F-4D97-AF65-F5344CB8AC3E}">
        <p14:creationId xmlns:p14="http://schemas.microsoft.com/office/powerpoint/2010/main" val="123019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703580" y="362803"/>
            <a:ext cx="11658600" cy="1438057"/>
          </a:xfrm>
        </p:spPr>
        <p:txBody>
          <a:bodyPr>
            <a:normAutofit/>
          </a:bodyPr>
          <a:lstStyle/>
          <a:p>
            <a:r>
              <a:rPr lang="en-US" dirty="0"/>
              <a:t>Proposed new solution and expected benefits</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
        <p:nvSpPr>
          <p:cNvPr id="3" name="TextBox 2">
            <a:extLst>
              <a:ext uri="{FF2B5EF4-FFF2-40B4-BE49-F238E27FC236}">
                <a16:creationId xmlns:a16="http://schemas.microsoft.com/office/drawing/2014/main" id="{040A302A-8F20-1BE6-4093-5D3D691FD4F4}"/>
              </a:ext>
            </a:extLst>
          </p:cNvPr>
          <p:cNvSpPr txBox="1"/>
          <p:nvPr/>
        </p:nvSpPr>
        <p:spPr>
          <a:xfrm>
            <a:off x="873761" y="1845733"/>
            <a:ext cx="5222240" cy="4148667"/>
          </a:xfrm>
          <a:prstGeom prst="rect">
            <a:avLst/>
          </a:prstGeom>
        </p:spPr>
        <p:txBody>
          <a:bodyPr vert="horz" lIns="0" tIns="45720" rIns="0" bIns="45720" rtlCol="0">
            <a:normAutofit fontScale="85000" lnSpcReduction="20000"/>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Rectal tone has been established as an alternative, less invasive method for testing the integrity of sacral nerves (see first paper on the right).</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Studies have shown correlation between bladder and rectal response in patients with OTCS, thus indicating that a less-invasive rectal testing could be used (see review paper).</a:t>
            </a:r>
            <a:endParaRPr lang="en-US" b="1"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Using rectal tone (pressure response of the inner and outer sphincters)  has been accepted for screening of Cauda Equina Syndrome, damage of the sacral nerves below the conus medullaris due to trauma or tumors.</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Currently anorectal manometry utilizes expensive machines, while rectal tone in trauma centers is still measured subjectively using a finger (digital) rectal exam, due to the large cost of these systems.</a:t>
            </a:r>
          </a:p>
          <a:p>
            <a:pPr marL="285750" indent="-285750" defTabSz="914400">
              <a:lnSpc>
                <a:spcPct val="90000"/>
              </a:lnSpc>
              <a:spcAft>
                <a:spcPts val="600"/>
              </a:spcAft>
              <a:buClr>
                <a:schemeClr val="accent1"/>
              </a:buClr>
              <a:buFont typeface="Calibri" panose="020F0502020204030204" pitchFamily="34" charset="0"/>
              <a:buChar char="•"/>
            </a:pPr>
            <a:r>
              <a:rPr lang="en-US" b="1" dirty="0">
                <a:solidFill>
                  <a:schemeClr val="tx1">
                    <a:lumMod val="75000"/>
                    <a:lumOff val="25000"/>
                  </a:schemeClr>
                </a:solidFill>
              </a:rPr>
              <a:t>Out team has developed a prototype of instrumented </a:t>
            </a:r>
            <a:r>
              <a:rPr lang="en-US" b="1" dirty="0" err="1">
                <a:solidFill>
                  <a:schemeClr val="tx1">
                    <a:lumMod val="75000"/>
                    <a:lumOff val="25000"/>
                  </a:schemeClr>
                </a:solidFill>
              </a:rPr>
              <a:t>ano</a:t>
            </a:r>
            <a:r>
              <a:rPr lang="en-US" b="1" dirty="0">
                <a:solidFill>
                  <a:schemeClr val="tx1">
                    <a:lumMod val="75000"/>
                    <a:lumOff val="25000"/>
                  </a:schemeClr>
                </a:solidFill>
              </a:rPr>
              <a:t>-rectal tonometer, capable of reporting dynamic changes in the rectal tone. </a:t>
            </a:r>
          </a:p>
          <a:p>
            <a:pPr marL="285750" indent="-285750" defTabSz="914400">
              <a:lnSpc>
                <a:spcPct val="90000"/>
              </a:lnSpc>
              <a:spcAft>
                <a:spcPts val="600"/>
              </a:spcAft>
              <a:buClr>
                <a:schemeClr val="accent1"/>
              </a:buClr>
              <a:buFont typeface="Calibri" panose="020F0502020204030204" pitchFamily="34" charset="0"/>
              <a:buChar char="•"/>
            </a:pPr>
            <a:r>
              <a:rPr lang="en-US" b="1" dirty="0">
                <a:solidFill>
                  <a:schemeClr val="tx1">
                    <a:lumMod val="75000"/>
                    <a:lumOff val="25000"/>
                  </a:schemeClr>
                </a:solidFill>
              </a:rPr>
              <a:t>Dynamic pressure pulses (</a:t>
            </a:r>
            <a:r>
              <a:rPr lang="en-US" b="1" dirty="0" err="1">
                <a:solidFill>
                  <a:schemeClr val="tx1">
                    <a:lumMod val="75000"/>
                    <a:lumOff val="25000"/>
                  </a:schemeClr>
                </a:solidFill>
              </a:rPr>
              <a:t>reflexory</a:t>
            </a:r>
            <a:r>
              <a:rPr lang="en-US" b="1" dirty="0">
                <a:solidFill>
                  <a:schemeClr val="tx1">
                    <a:lumMod val="75000"/>
                    <a:lumOff val="25000"/>
                  </a:schemeClr>
                </a:solidFill>
              </a:rPr>
              <a:t> response) can  be induced through stimulation of the external sphincter  by the instrument itself</a:t>
            </a:r>
            <a:r>
              <a:rPr lang="en-US" dirty="0">
                <a:solidFill>
                  <a:schemeClr val="tx1">
                    <a:lumMod val="75000"/>
                    <a:lumOff val="25000"/>
                  </a:schemeClr>
                </a:solidFill>
              </a:rPr>
              <a:t>, (see figure on this slide.</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The form factor of the device is suppository-like, hence </a:t>
            </a:r>
            <a:r>
              <a:rPr lang="en-US" b="1" dirty="0">
                <a:solidFill>
                  <a:schemeClr val="tx1">
                    <a:lumMod val="75000"/>
                    <a:lumOff val="25000"/>
                  </a:schemeClr>
                </a:solidFill>
              </a:rPr>
              <a:t>more acceptable by patients and doctors</a:t>
            </a:r>
            <a:r>
              <a:rPr lang="en-US" dirty="0">
                <a:solidFill>
                  <a:schemeClr val="tx1">
                    <a:lumMod val="75000"/>
                    <a:lumOff val="25000"/>
                  </a:schemeClr>
                </a:solidFill>
              </a:rPr>
              <a:t>. </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pic>
        <p:nvPicPr>
          <p:cNvPr id="5" name="Picture 4">
            <a:extLst>
              <a:ext uri="{FF2B5EF4-FFF2-40B4-BE49-F238E27FC236}">
                <a16:creationId xmlns:a16="http://schemas.microsoft.com/office/drawing/2014/main" id="{238CFA9B-D809-6EC8-58F8-0D2D49508024}"/>
              </a:ext>
            </a:extLst>
          </p:cNvPr>
          <p:cNvPicPr>
            <a:picLocks noChangeAspect="1"/>
          </p:cNvPicPr>
          <p:nvPr/>
        </p:nvPicPr>
        <p:blipFill>
          <a:blip r:embed="rId2"/>
          <a:stretch>
            <a:fillRect/>
          </a:stretch>
        </p:blipFill>
        <p:spPr>
          <a:xfrm>
            <a:off x="6293214" y="4576972"/>
            <a:ext cx="4345547" cy="1491671"/>
          </a:xfrm>
          <a:prstGeom prst="rect">
            <a:avLst/>
          </a:prstGeom>
        </p:spPr>
      </p:pic>
      <p:pic>
        <p:nvPicPr>
          <p:cNvPr id="10" name="Picture 9">
            <a:extLst>
              <a:ext uri="{FF2B5EF4-FFF2-40B4-BE49-F238E27FC236}">
                <a16:creationId xmlns:a16="http://schemas.microsoft.com/office/drawing/2014/main" id="{AF79039D-7B22-AC83-000C-E3AF6F9E9A1D}"/>
              </a:ext>
            </a:extLst>
          </p:cNvPr>
          <p:cNvPicPr>
            <a:picLocks noChangeAspect="1"/>
          </p:cNvPicPr>
          <p:nvPr/>
        </p:nvPicPr>
        <p:blipFill>
          <a:blip r:embed="rId3"/>
          <a:stretch>
            <a:fillRect/>
          </a:stretch>
        </p:blipFill>
        <p:spPr>
          <a:xfrm>
            <a:off x="8587795" y="2641600"/>
            <a:ext cx="3411166" cy="2325396"/>
          </a:xfrm>
          <a:prstGeom prst="rect">
            <a:avLst/>
          </a:prstGeom>
        </p:spPr>
      </p:pic>
      <p:sp>
        <p:nvSpPr>
          <p:cNvPr id="13" name="TextBox 12">
            <a:extLst>
              <a:ext uri="{FF2B5EF4-FFF2-40B4-BE49-F238E27FC236}">
                <a16:creationId xmlns:a16="http://schemas.microsoft.com/office/drawing/2014/main" id="{5CD28E13-0B3B-A36A-97D3-235C7CFBE23A}"/>
              </a:ext>
            </a:extLst>
          </p:cNvPr>
          <p:cNvSpPr txBox="1"/>
          <p:nvPr/>
        </p:nvSpPr>
        <p:spPr>
          <a:xfrm>
            <a:off x="6321190" y="3920066"/>
            <a:ext cx="2336259" cy="523220"/>
          </a:xfrm>
          <a:prstGeom prst="rect">
            <a:avLst/>
          </a:prstGeom>
          <a:noFill/>
        </p:spPr>
        <p:txBody>
          <a:bodyPr wrap="square">
            <a:spAutoFit/>
          </a:bodyPr>
          <a:lstStyle/>
          <a:p>
            <a:r>
              <a:rPr lang="en-US" sz="1400" b="1" i="0" dirty="0">
                <a:solidFill>
                  <a:srgbClr val="495354"/>
                </a:solidFill>
                <a:effectLst/>
                <a:latin typeface="var(--medium)"/>
              </a:rPr>
              <a:t>Continence Reflex to be used in testing of OTCS</a:t>
            </a:r>
            <a:endParaRPr lang="en-US" sz="1400" b="1" dirty="0"/>
          </a:p>
        </p:txBody>
      </p:sp>
      <p:pic>
        <p:nvPicPr>
          <p:cNvPr id="15" name="Picture 14">
            <a:extLst>
              <a:ext uri="{FF2B5EF4-FFF2-40B4-BE49-F238E27FC236}">
                <a16:creationId xmlns:a16="http://schemas.microsoft.com/office/drawing/2014/main" id="{44F1D943-EC4C-2287-1A1D-614191FCD4FE}"/>
              </a:ext>
            </a:extLst>
          </p:cNvPr>
          <p:cNvPicPr>
            <a:picLocks noChangeAspect="1"/>
          </p:cNvPicPr>
          <p:nvPr/>
        </p:nvPicPr>
        <p:blipFill>
          <a:blip r:embed="rId4"/>
          <a:stretch>
            <a:fillRect/>
          </a:stretch>
        </p:blipFill>
        <p:spPr>
          <a:xfrm>
            <a:off x="6321190" y="1793833"/>
            <a:ext cx="4018367" cy="796338"/>
          </a:xfrm>
          <a:prstGeom prst="rect">
            <a:avLst/>
          </a:prstGeom>
        </p:spPr>
      </p:pic>
    </p:spTree>
    <p:extLst>
      <p:ext uri="{BB962C8B-B14F-4D97-AF65-F5344CB8AC3E}">
        <p14:creationId xmlns:p14="http://schemas.microsoft.com/office/powerpoint/2010/main" val="40838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46380" y="286603"/>
            <a:ext cx="11671300" cy="1438057"/>
          </a:xfrm>
        </p:spPr>
        <p:txBody>
          <a:bodyPr>
            <a:normAutofit/>
          </a:bodyPr>
          <a:lstStyle/>
          <a:p>
            <a:r>
              <a:rPr lang="en-US" dirty="0"/>
              <a:t>Development work done to-date (1 of 2 slides)</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
        <p:nvSpPr>
          <p:cNvPr id="7" name="TextBox 6">
            <a:extLst>
              <a:ext uri="{FF2B5EF4-FFF2-40B4-BE49-F238E27FC236}">
                <a16:creationId xmlns:a16="http://schemas.microsoft.com/office/drawing/2014/main" id="{19EF29B0-C996-781C-40AE-44EA6D0B0FEE}"/>
              </a:ext>
            </a:extLst>
          </p:cNvPr>
          <p:cNvSpPr txBox="1"/>
          <p:nvPr/>
        </p:nvSpPr>
        <p:spPr>
          <a:xfrm>
            <a:off x="873761" y="1845733"/>
            <a:ext cx="5222240" cy="4148667"/>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An adult version of the tonometer has been developed by an NSF training grant NEU 1446048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First protype was tested/calibrated using pneumatic cuff.</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As a stand-alone unit it displayed actual pressure without record generation.</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Design contained Disposable Piece (Tip) and a Permanent Piece (electronic interface.)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Low-volume production costs for each piece were established</a:t>
            </a:r>
          </a:p>
        </p:txBody>
      </p:sp>
      <p:pic>
        <p:nvPicPr>
          <p:cNvPr id="12" name="Picture 11" descr="Text&#10;&#10;Description automatically generated">
            <a:extLst>
              <a:ext uri="{FF2B5EF4-FFF2-40B4-BE49-F238E27FC236}">
                <a16:creationId xmlns:a16="http://schemas.microsoft.com/office/drawing/2014/main" id="{5313CF2D-18C1-F614-9EB3-5F28FB78A86D}"/>
              </a:ext>
            </a:extLst>
          </p:cNvPr>
          <p:cNvPicPr>
            <a:picLocks noChangeAspect="1"/>
          </p:cNvPicPr>
          <p:nvPr/>
        </p:nvPicPr>
        <p:blipFill>
          <a:blip r:embed="rId2"/>
          <a:stretch>
            <a:fillRect/>
          </a:stretch>
        </p:blipFill>
        <p:spPr>
          <a:xfrm>
            <a:off x="6644640" y="1943008"/>
            <a:ext cx="4876800" cy="1208673"/>
          </a:xfrm>
          <a:prstGeom prst="rect">
            <a:avLst/>
          </a:prstGeom>
        </p:spPr>
      </p:pic>
      <p:sp>
        <p:nvSpPr>
          <p:cNvPr id="14" name="TextBox 13">
            <a:extLst>
              <a:ext uri="{FF2B5EF4-FFF2-40B4-BE49-F238E27FC236}">
                <a16:creationId xmlns:a16="http://schemas.microsoft.com/office/drawing/2014/main" id="{0AACA6D3-4947-5F8B-AD52-55517017D110}"/>
              </a:ext>
            </a:extLst>
          </p:cNvPr>
          <p:cNvSpPr txBox="1"/>
          <p:nvPr/>
        </p:nvSpPr>
        <p:spPr>
          <a:xfrm>
            <a:off x="6644640" y="3151681"/>
            <a:ext cx="4680571" cy="307777"/>
          </a:xfrm>
          <a:prstGeom prst="rect">
            <a:avLst/>
          </a:prstGeom>
          <a:noFill/>
        </p:spPr>
        <p:txBody>
          <a:bodyPr wrap="square">
            <a:spAutoFit/>
          </a:bodyPr>
          <a:lstStyle/>
          <a:p>
            <a:r>
              <a:rPr lang="en-US" sz="1400" dirty="0">
                <a:hlinkClick r:id="rId3"/>
              </a:rPr>
              <a:t>https://nsf.gov/awardsearch/showAward?AWD_ID=1446098</a:t>
            </a:r>
            <a:r>
              <a:rPr lang="en-US" sz="1400" dirty="0"/>
              <a:t> </a:t>
            </a:r>
          </a:p>
        </p:txBody>
      </p:sp>
      <p:pic>
        <p:nvPicPr>
          <p:cNvPr id="17" name="Picture 16">
            <a:extLst>
              <a:ext uri="{FF2B5EF4-FFF2-40B4-BE49-F238E27FC236}">
                <a16:creationId xmlns:a16="http://schemas.microsoft.com/office/drawing/2014/main" id="{5CD23E78-B4F3-215D-6A8A-B03429BDEE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4640" y="3525520"/>
            <a:ext cx="3338195" cy="2468880"/>
          </a:xfrm>
          <a:prstGeom prst="rect">
            <a:avLst/>
          </a:prstGeom>
          <a:noFill/>
          <a:ln>
            <a:noFill/>
          </a:ln>
        </p:spPr>
      </p:pic>
      <p:pic>
        <p:nvPicPr>
          <p:cNvPr id="18" name="Picture 17">
            <a:extLst>
              <a:ext uri="{FF2B5EF4-FFF2-40B4-BE49-F238E27FC236}">
                <a16:creationId xmlns:a16="http://schemas.microsoft.com/office/drawing/2014/main" id="{B2DF3146-9A9C-4EA7-E808-72084A30DB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0553" y="5032375"/>
            <a:ext cx="2971800" cy="962025"/>
          </a:xfrm>
          <a:prstGeom prst="rect">
            <a:avLst/>
          </a:prstGeom>
          <a:noFill/>
          <a:ln>
            <a:noFill/>
          </a:ln>
        </p:spPr>
      </p:pic>
    </p:spTree>
    <p:extLst>
      <p:ext uri="{BB962C8B-B14F-4D97-AF65-F5344CB8AC3E}">
        <p14:creationId xmlns:p14="http://schemas.microsoft.com/office/powerpoint/2010/main" val="381246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386080" y="286603"/>
            <a:ext cx="11391900" cy="1438057"/>
          </a:xfrm>
        </p:spPr>
        <p:txBody>
          <a:bodyPr>
            <a:normAutofit/>
          </a:bodyPr>
          <a:lstStyle/>
          <a:p>
            <a:r>
              <a:rPr lang="en-US" dirty="0"/>
              <a:t>Development work done to-date (2 of 2 slides)</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
        <p:nvSpPr>
          <p:cNvPr id="5" name="TextBox 4">
            <a:extLst>
              <a:ext uri="{FF2B5EF4-FFF2-40B4-BE49-F238E27FC236}">
                <a16:creationId xmlns:a16="http://schemas.microsoft.com/office/drawing/2014/main" id="{C644B345-B2A2-14BD-F09A-9D1305A38683}"/>
              </a:ext>
            </a:extLst>
          </p:cNvPr>
          <p:cNvSpPr txBox="1"/>
          <p:nvPr/>
        </p:nvSpPr>
        <p:spPr>
          <a:xfrm>
            <a:off x="873761" y="1845733"/>
            <a:ext cx="5222240" cy="4148667"/>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 second-generation device capable of recording dynamic tone was created in 2019 (before COVID)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The device uses USB interface to a computer recording the rectal tone in real-time.</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Developed design for new device with expandable tip to replace balloon inflation.</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Due to COVID, it was not possible to collect human subject data with this device  (except of inventor’s self-testing). </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pic>
        <p:nvPicPr>
          <p:cNvPr id="10" name="Picture 9" descr="Chart, line chart&#10;&#10;Description automatically generated">
            <a:extLst>
              <a:ext uri="{FF2B5EF4-FFF2-40B4-BE49-F238E27FC236}">
                <a16:creationId xmlns:a16="http://schemas.microsoft.com/office/drawing/2014/main" id="{E8E90CB2-239D-285D-718F-B111B13FC4A3}"/>
              </a:ext>
            </a:extLst>
          </p:cNvPr>
          <p:cNvPicPr>
            <a:picLocks noChangeAspect="1"/>
          </p:cNvPicPr>
          <p:nvPr/>
        </p:nvPicPr>
        <p:blipFill>
          <a:blip r:embed="rId2"/>
          <a:stretch>
            <a:fillRect/>
          </a:stretch>
        </p:blipFill>
        <p:spPr>
          <a:xfrm>
            <a:off x="6695713" y="1789290"/>
            <a:ext cx="4155539" cy="2685627"/>
          </a:xfrm>
          <a:prstGeom prst="rect">
            <a:avLst/>
          </a:prstGeom>
        </p:spPr>
      </p:pic>
      <p:pic>
        <p:nvPicPr>
          <p:cNvPr id="7" name="Picture 6" descr="A picture containing person, floor, weapon, indoor&#10;&#10;Description automatically generated">
            <a:extLst>
              <a:ext uri="{FF2B5EF4-FFF2-40B4-BE49-F238E27FC236}">
                <a16:creationId xmlns:a16="http://schemas.microsoft.com/office/drawing/2014/main" id="{E5AFFB1D-7989-130A-E221-E1D7183654C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4000" contrast="-9000"/>
                    </a14:imgEffect>
                  </a14:imgLayer>
                </a14:imgProps>
              </a:ext>
            </a:extLst>
          </a:blip>
          <a:srcRect t="-481" b="14117"/>
          <a:stretch/>
        </p:blipFill>
        <p:spPr>
          <a:xfrm>
            <a:off x="8773482" y="4264661"/>
            <a:ext cx="2712760" cy="1737360"/>
          </a:xfrm>
          <a:prstGeom prst="rect">
            <a:avLst/>
          </a:prstGeom>
        </p:spPr>
      </p:pic>
    </p:spTree>
    <p:extLst>
      <p:ext uri="{BB962C8B-B14F-4D97-AF65-F5344CB8AC3E}">
        <p14:creationId xmlns:p14="http://schemas.microsoft.com/office/powerpoint/2010/main" val="299173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normAutofit/>
          </a:bodyPr>
          <a:lstStyle/>
          <a:p>
            <a:r>
              <a:rPr lang="en-US" dirty="0"/>
              <a:t>Validation</a:t>
            </a:r>
            <a:endParaRPr lang="en-US" dirty="0">
              <a:cs typeface="Calibri Light"/>
            </a:endParaRP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7</a:t>
            </a:fld>
            <a:endParaRPr lang="en-US" dirty="0"/>
          </a:p>
        </p:txBody>
      </p:sp>
      <p:sp>
        <p:nvSpPr>
          <p:cNvPr id="6" name="TextBox 5">
            <a:extLst>
              <a:ext uri="{FF2B5EF4-FFF2-40B4-BE49-F238E27FC236}">
                <a16:creationId xmlns:a16="http://schemas.microsoft.com/office/drawing/2014/main" id="{0752B219-F015-2454-1F4D-E84EC59508D8}"/>
              </a:ext>
            </a:extLst>
          </p:cNvPr>
          <p:cNvSpPr txBox="1"/>
          <p:nvPr/>
        </p:nvSpPr>
        <p:spPr>
          <a:xfrm>
            <a:off x="971867" y="1859339"/>
            <a:ext cx="10383318" cy="1714095"/>
          </a:xfrm>
          <a:prstGeom prst="rect">
            <a:avLst/>
          </a:prstGeom>
        </p:spPr>
        <p:txBody>
          <a:bodyPr vert="horz" lIns="0" tIns="45720" rIns="0" bIns="45720" rtlCol="0">
            <a:normAutofit fontScale="92500" lnSpcReduction="20000"/>
          </a:bodyPr>
          <a:lstStyle/>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The technology has been presented to three neurosurgeons: Dr Richard Chua (Banner UMC), Dr Antony Avellino (Banner UMC), and Dr. Jesse Skoch (Cincinnati Children’s Hospital).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Dr Avellino proposed its use in diagnosis of Occult Tethered Cord Syndrome</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Dr Chua proposed its use in spinal stenosis patients as an indicator for post-surgical recovery and successful surgical intervention </a:t>
            </a:r>
          </a:p>
          <a:p>
            <a:pPr marL="285750" indent="-285750" defTabSz="914400">
              <a:lnSpc>
                <a:spcPct val="90000"/>
              </a:lnSpc>
              <a:spcAft>
                <a:spcPts val="600"/>
              </a:spcAft>
              <a:buClr>
                <a:schemeClr val="accent1"/>
              </a:buClr>
              <a:buFont typeface="Calibri" panose="020F0502020204030204" pitchFamily="34" charset="0"/>
              <a:buChar char="•"/>
            </a:pPr>
            <a:r>
              <a:rPr lang="en-US" dirty="0">
                <a:solidFill>
                  <a:schemeClr val="tx1">
                    <a:lumMod val="75000"/>
                    <a:lumOff val="25000"/>
                  </a:schemeClr>
                </a:solidFill>
              </a:rPr>
              <a:t>All three surgeons found the proposed approach viable and useful. Below is an excerpt from a letter of support from Dr Skoch:</a:t>
            </a: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8B82BE5D-E04E-9C1D-3976-C0F939BB3720}"/>
              </a:ext>
            </a:extLst>
          </p:cNvPr>
          <p:cNvSpPr txBox="1"/>
          <p:nvPr/>
        </p:nvSpPr>
        <p:spPr>
          <a:xfrm>
            <a:off x="1546167" y="3198256"/>
            <a:ext cx="7996844" cy="2862322"/>
          </a:xfrm>
          <a:prstGeom prst="rect">
            <a:avLst/>
          </a:prstGeom>
          <a:noFill/>
        </p:spPr>
        <p:txBody>
          <a:bodyPr wrap="square">
            <a:spAutoFit/>
          </a:bodyPr>
          <a:lstStyle/>
          <a:p>
            <a:pPr algn="l"/>
            <a:endParaRPr lang="en-US" sz="18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 Diagnosis of Occult Tethered Cord Syndrome (OTCS) is based on clinical symptoms and invasive urodynamic studies. Timely diagnosis of OTCS could spare as many as 1000 children every year from a life-long disability resulting from missed diagnosis. The proposed rectal tonometer holds the promise of producing a quantitative measure of reduced rectal tone, which could aid in the diagnosis of OTCS …</a:t>
            </a:r>
          </a:p>
          <a:p>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Jesse Skoch, MD, </a:t>
            </a: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Faculty Neurosurgeon, Division of Pediatric Neurosurgery</a:t>
            </a: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Assistant Professor, UC Department of Neurosurgery</a:t>
            </a:r>
          </a:p>
          <a:p>
            <a:pPr marL="0" marR="0">
              <a:spcBef>
                <a:spcPts val="0"/>
              </a:spcBef>
              <a:spcAft>
                <a:spcPts val="0"/>
              </a:spcAft>
            </a:pPr>
            <a:r>
              <a:rPr lang="en-US" sz="1400" b="1" u="sng" dirty="0">
                <a:solidFill>
                  <a:srgbClr val="0563C1"/>
                </a:solidFill>
                <a:effectLst/>
                <a:latin typeface="Calibri" panose="020F0502020204030204" pitchFamily="34" charset="0"/>
                <a:ea typeface="Calibri" panose="020F0502020204030204" pitchFamily="34" charset="0"/>
                <a:hlinkClick r:id="rId2"/>
              </a:rPr>
              <a:t>jesse.skoch@cchmc.org</a:t>
            </a:r>
            <a:endParaRPr lang="en-US" sz="14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513-636-4726</a:t>
            </a:r>
          </a:p>
        </p:txBody>
      </p:sp>
    </p:spTree>
    <p:extLst>
      <p:ext uri="{BB962C8B-B14F-4D97-AF65-F5344CB8AC3E}">
        <p14:creationId xmlns:p14="http://schemas.microsoft.com/office/powerpoint/2010/main" val="325962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t>Plan  - commercialization/licensing</a:t>
            </a:r>
          </a:p>
        </p:txBody>
      </p:sp>
      <p:pic>
        <p:nvPicPr>
          <p:cNvPr id="6" name="Picture 5">
            <a:extLst>
              <a:ext uri="{FF2B5EF4-FFF2-40B4-BE49-F238E27FC236}">
                <a16:creationId xmlns:a16="http://schemas.microsoft.com/office/drawing/2014/main" id="{31BBD97F-69B4-7A7A-79F6-6531697FD595}"/>
              </a:ext>
            </a:extLst>
          </p:cNvPr>
          <p:cNvPicPr>
            <a:picLocks noChangeAspect="1"/>
          </p:cNvPicPr>
          <p:nvPr/>
        </p:nvPicPr>
        <p:blipFill>
          <a:blip r:embed="rId2"/>
          <a:stretch>
            <a:fillRect/>
          </a:stretch>
        </p:blipFill>
        <p:spPr>
          <a:xfrm>
            <a:off x="965200" y="2451536"/>
            <a:ext cx="4338320" cy="3307967"/>
          </a:xfrm>
          <a:prstGeom prst="rect">
            <a:avLst/>
          </a:prstGeom>
        </p:spPr>
      </p:pic>
      <p:sp>
        <p:nvSpPr>
          <p:cNvPr id="4" name="TextBox 3">
            <a:extLst>
              <a:ext uri="{FF2B5EF4-FFF2-40B4-BE49-F238E27FC236}">
                <a16:creationId xmlns:a16="http://schemas.microsoft.com/office/drawing/2014/main" id="{9C709601-910B-E94F-4243-EFD731D29B1C}"/>
              </a:ext>
            </a:extLst>
          </p:cNvPr>
          <p:cNvSpPr txBox="1"/>
          <p:nvPr/>
        </p:nvSpPr>
        <p:spPr>
          <a:xfrm>
            <a:off x="5435600" y="1845734"/>
            <a:ext cx="5720080" cy="4453466"/>
          </a:xfrm>
          <a:prstGeom prst="rect">
            <a:avLst/>
          </a:prstGeom>
        </p:spPr>
        <p:txBody>
          <a:bodyPr vert="horz" lIns="0" tIns="45720" rIns="0" bIns="45720" rtlCol="0">
            <a:normAutofit fontScale="92500" lnSpcReduction="10000"/>
          </a:bodyPr>
          <a:lstStyle/>
          <a:p>
            <a:pPr defTabSz="914400">
              <a:lnSpc>
                <a:spcPct val="90000"/>
              </a:lnSpc>
              <a:spcAft>
                <a:spcPts val="600"/>
              </a:spcAft>
              <a:buClr>
                <a:schemeClr val="accent1"/>
              </a:buClr>
            </a:pPr>
            <a:r>
              <a:rPr lang="en-US" dirty="0">
                <a:solidFill>
                  <a:schemeClr val="tx1">
                    <a:lumMod val="75000"/>
                    <a:lumOff val="25000"/>
                  </a:schemeClr>
                </a:solidFill>
              </a:rPr>
              <a:t>The following analysis was carried out for Cauda Equina </a:t>
            </a:r>
            <a:r>
              <a:rPr lang="en-US" sz="1700" dirty="0">
                <a:solidFill>
                  <a:schemeClr val="tx1">
                    <a:lumMod val="75000"/>
                    <a:lumOff val="25000"/>
                  </a:schemeClr>
                </a:solidFill>
              </a:rPr>
              <a:t>Syndrome related sales. Similar markets exists for TCS.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Clinical application of the proposed rectal </a:t>
            </a:r>
            <a:r>
              <a:rPr lang="en-US" sz="1700" dirty="0" err="1">
                <a:solidFill>
                  <a:schemeClr val="tx1">
                    <a:lumMod val="75000"/>
                    <a:lumOff val="25000"/>
                  </a:schemeClr>
                </a:solidFill>
              </a:rPr>
              <a:t>tonometers</a:t>
            </a:r>
            <a:r>
              <a:rPr lang="en-US" sz="1700" dirty="0">
                <a:solidFill>
                  <a:schemeClr val="tx1">
                    <a:lumMod val="75000"/>
                    <a:lumOff val="25000"/>
                  </a:schemeClr>
                </a:solidFill>
              </a:rPr>
              <a:t> (adult and pediatric) are all patients with acute lower back pain, spinal cord injuries, children with urinary or fecal incontinence, pregnant women with lumbar disk herniation. Additional potential stakeholders are medical malpractice insurance companies paying for missed diagnosis of Cauda Equina Syndrome and TCS.  The average payout to claimants with missed CES diagnosis is $459k.</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Our plan for capturing customers builds on estimates of number of annual digital rectal exams in Arizona, surrounding states, Western US, and US data (see Table). </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Since there isn’t a competing device, the capture of this market is projected over 10 years: Years 1-2 Arizona; Years 3-4 Surrounding states; Years 5-6 Western US, and 7-10 US. Using a estimated sale price of $200, we anticipate 15M in sales and operating costs of 4M, resulting in valuation of approximately 11M.</a:t>
            </a:r>
          </a:p>
          <a:p>
            <a:pPr marL="285750" indent="-285750" defTabSz="914400">
              <a:lnSpc>
                <a:spcPct val="90000"/>
              </a:lnSpc>
              <a:spcAft>
                <a:spcPts val="600"/>
              </a:spcAft>
              <a:buClr>
                <a:schemeClr val="accent1"/>
              </a:buClr>
              <a:buFont typeface="Arial" panose="020B0604020202020204" pitchFamily="34" charset="0"/>
              <a:buChar char="•"/>
            </a:pPr>
            <a:r>
              <a:rPr lang="en-US" sz="1700" dirty="0">
                <a:solidFill>
                  <a:schemeClr val="tx1">
                    <a:lumMod val="75000"/>
                    <a:lumOff val="25000"/>
                  </a:schemeClr>
                </a:solidFill>
              </a:rPr>
              <a:t>The required fundraising is estimated at 300k (series A) and 400k (series B), representing 60% if investor ownership, hence a 10-year investor return is estimated at  940%.</a:t>
            </a:r>
            <a:r>
              <a:rPr lang="en-US" dirty="0">
                <a:solidFill>
                  <a:schemeClr val="tx1">
                    <a:lumMod val="75000"/>
                    <a:lumOff val="25000"/>
                  </a:schemeClr>
                </a:solidFill>
              </a:rPr>
              <a:t>	</a:t>
            </a:r>
            <a:endParaRPr lang="bg-BG" dirty="0">
              <a:solidFill>
                <a:schemeClr val="tx1">
                  <a:lumMod val="75000"/>
                  <a:lumOff val="25000"/>
                </a:schemeClr>
              </a:solidFill>
            </a:endParaRP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294A09A9-5501-47C1-A89A-A340965A2BE2}" type="slidenum">
              <a:rPr lang="en-US" smtClean="0"/>
              <a:pPr defTabSz="914400">
                <a:spcAft>
                  <a:spcPts val="600"/>
                </a:spcAft>
              </a:pPr>
              <a:t>8</a:t>
            </a:fld>
            <a:endParaRPr lang="en-US"/>
          </a:p>
        </p:txBody>
      </p:sp>
      <p:sp>
        <p:nvSpPr>
          <p:cNvPr id="10" name="TextBox 9">
            <a:extLst>
              <a:ext uri="{FF2B5EF4-FFF2-40B4-BE49-F238E27FC236}">
                <a16:creationId xmlns:a16="http://schemas.microsoft.com/office/drawing/2014/main" id="{4BC0E8B3-59FD-DF5D-4785-7808419239FC}"/>
              </a:ext>
            </a:extLst>
          </p:cNvPr>
          <p:cNvSpPr txBox="1"/>
          <p:nvPr/>
        </p:nvSpPr>
        <p:spPr>
          <a:xfrm>
            <a:off x="965200" y="1940559"/>
            <a:ext cx="3797993" cy="523220"/>
          </a:xfrm>
          <a:prstGeom prst="rect">
            <a:avLst/>
          </a:prstGeom>
          <a:noFill/>
        </p:spPr>
        <p:txBody>
          <a:bodyPr wrap="square">
            <a:spAutoFit/>
          </a:bodyPr>
          <a:lstStyle/>
          <a:p>
            <a:r>
              <a:rPr lang="en-US" sz="1400" b="1" i="0" dirty="0">
                <a:solidFill>
                  <a:srgbClr val="495354"/>
                </a:solidFill>
                <a:effectLst/>
                <a:latin typeface="var(--medium)"/>
              </a:rPr>
              <a:t>Estimated volume of annual US sales associated with Cauda Equina diagnosis. </a:t>
            </a:r>
            <a:endParaRPr lang="en-US" sz="1400" b="1" dirty="0"/>
          </a:p>
        </p:txBody>
      </p:sp>
    </p:spTree>
    <p:extLst>
      <p:ext uri="{BB962C8B-B14F-4D97-AF65-F5344CB8AC3E}">
        <p14:creationId xmlns:p14="http://schemas.microsoft.com/office/powerpoint/2010/main" val="154890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563880" y="400903"/>
            <a:ext cx="11176000" cy="1438057"/>
          </a:xfrm>
        </p:spPr>
        <p:txBody>
          <a:bodyPr>
            <a:normAutofit/>
          </a:bodyPr>
          <a:lstStyle/>
          <a:p>
            <a:r>
              <a:rPr lang="en-US" dirty="0"/>
              <a:t>Regulatory requirements and plan to address</a:t>
            </a:r>
            <a:endParaRPr lang="en-US" sz="2800" dirty="0"/>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p:txBody>
          <a:bodyPr/>
          <a:lstStyle/>
          <a:p>
            <a:fld id="{294A09A9-5501-47C1-A89A-A340965A2BE2}" type="slidenum">
              <a:rPr lang="en-US" smtClean="0"/>
              <a:pPr/>
              <a:t>9</a:t>
            </a:fld>
            <a:endParaRPr lang="en-US" dirty="0"/>
          </a:p>
        </p:txBody>
      </p:sp>
      <p:sp>
        <p:nvSpPr>
          <p:cNvPr id="3" name="TextBox 2">
            <a:extLst>
              <a:ext uri="{FF2B5EF4-FFF2-40B4-BE49-F238E27FC236}">
                <a16:creationId xmlns:a16="http://schemas.microsoft.com/office/drawing/2014/main" id="{113D5B27-63EB-9D04-6654-0FAA9F6AFC44}"/>
              </a:ext>
            </a:extLst>
          </p:cNvPr>
          <p:cNvSpPr txBox="1"/>
          <p:nvPr/>
        </p:nvSpPr>
        <p:spPr>
          <a:xfrm>
            <a:off x="738909" y="1838960"/>
            <a:ext cx="5357091" cy="4358640"/>
          </a:xfrm>
          <a:prstGeom prst="rect">
            <a:avLst/>
          </a:prstGeom>
        </p:spPr>
        <p:txBody>
          <a:bodyPr vert="horz" lIns="0" tIns="45720" rIns="0" bIns="45720" rtlCol="0">
            <a:normAutofit fontScale="85000" lnSpcReduction="10000"/>
          </a:bodyPr>
          <a:lstStyle/>
          <a:p>
            <a:pPr defTabSz="914400">
              <a:lnSpc>
                <a:spcPct val="90000"/>
              </a:lnSpc>
              <a:spcAft>
                <a:spcPts val="600"/>
              </a:spcAft>
              <a:buClr>
                <a:schemeClr val="accent1"/>
              </a:buClr>
            </a:pPr>
            <a:r>
              <a:rPr lang="en-US" dirty="0">
                <a:solidFill>
                  <a:schemeClr val="tx1">
                    <a:lumMod val="75000"/>
                    <a:lumOff val="25000"/>
                  </a:schemeClr>
                </a:solidFill>
              </a:rPr>
              <a:t>Rectal </a:t>
            </a:r>
            <a:r>
              <a:rPr lang="en-US" dirty="0" err="1">
                <a:solidFill>
                  <a:schemeClr val="tx1">
                    <a:lumMod val="75000"/>
                    <a:lumOff val="25000"/>
                  </a:schemeClr>
                </a:solidFill>
              </a:rPr>
              <a:t>tonomer</a:t>
            </a:r>
            <a:r>
              <a:rPr lang="en-US" dirty="0">
                <a:solidFill>
                  <a:schemeClr val="tx1">
                    <a:lumMod val="75000"/>
                    <a:lumOff val="25000"/>
                  </a:schemeClr>
                </a:solidFill>
              </a:rPr>
              <a:t> is likely to be categorized as Class II device by FDA. </a:t>
            </a:r>
          </a:p>
          <a:p>
            <a:pPr defTabSz="914400">
              <a:lnSpc>
                <a:spcPct val="90000"/>
              </a:lnSpc>
              <a:spcAft>
                <a:spcPts val="600"/>
              </a:spcAft>
              <a:buClr>
                <a:schemeClr val="accent1"/>
              </a:buClr>
            </a:pPr>
            <a:r>
              <a:rPr lang="en-US" dirty="0">
                <a:solidFill>
                  <a:schemeClr val="tx1">
                    <a:lumMod val="75000"/>
                    <a:lumOff val="25000"/>
                  </a:schemeClr>
                </a:solidFill>
              </a:rPr>
              <a:t>The regulatory requirements will require submission of pre-market notification for securing a 510k clearance from FDA. </a:t>
            </a:r>
          </a:p>
          <a:p>
            <a:pPr defTabSz="914400">
              <a:lnSpc>
                <a:spcPct val="90000"/>
              </a:lnSpc>
              <a:spcAft>
                <a:spcPts val="600"/>
              </a:spcAft>
              <a:buClr>
                <a:schemeClr val="accent1"/>
              </a:buClr>
            </a:pPr>
            <a:r>
              <a:rPr lang="en-US" dirty="0">
                <a:solidFill>
                  <a:schemeClr val="tx1">
                    <a:lumMod val="75000"/>
                    <a:lumOff val="25000"/>
                  </a:schemeClr>
                </a:solidFill>
              </a:rPr>
              <a:t>Several predicate devices exist in the FDA database, including </a:t>
            </a:r>
          </a:p>
          <a:p>
            <a:pPr defTabSz="914400">
              <a:lnSpc>
                <a:spcPct val="90000"/>
              </a:lnSpc>
              <a:spcAft>
                <a:spcPts val="600"/>
              </a:spcAft>
              <a:buClr>
                <a:schemeClr val="accent1"/>
              </a:buClr>
            </a:pPr>
            <a:r>
              <a:rPr lang="en-US" dirty="0">
                <a:solidFill>
                  <a:schemeClr val="tx1">
                    <a:lumMod val="75000"/>
                    <a:lumOff val="25000"/>
                  </a:schemeClr>
                </a:solidFill>
              </a:rPr>
              <a:t>Rectal Insert (passive device) Reg. 876.5980</a:t>
            </a:r>
          </a:p>
          <a:p>
            <a:pPr defTabSz="914400">
              <a:lnSpc>
                <a:spcPct val="90000"/>
              </a:lnSpc>
              <a:spcAft>
                <a:spcPts val="600"/>
              </a:spcAft>
              <a:buClr>
                <a:schemeClr val="accent1"/>
              </a:buClr>
            </a:pPr>
            <a:r>
              <a:rPr lang="en-US" dirty="0">
                <a:solidFill>
                  <a:schemeClr val="tx1">
                    <a:lumMod val="75000"/>
                    <a:lumOff val="25000"/>
                  </a:schemeClr>
                </a:solidFill>
              </a:rPr>
              <a:t>Prostate Lesion Documentation System hand-held probe measuring elasticity of prostate through the rectum Reg. 876.2050.</a:t>
            </a:r>
          </a:p>
          <a:p>
            <a:pPr defTabSz="914400">
              <a:lnSpc>
                <a:spcPct val="90000"/>
              </a:lnSpc>
              <a:spcAft>
                <a:spcPts val="600"/>
              </a:spcAft>
              <a:buClr>
                <a:schemeClr val="accent1"/>
              </a:buClr>
            </a:pPr>
            <a:r>
              <a:rPr lang="en-US" dirty="0">
                <a:solidFill>
                  <a:schemeClr val="tx1">
                    <a:lumMod val="75000"/>
                    <a:lumOff val="25000"/>
                  </a:schemeClr>
                </a:solidFill>
              </a:rPr>
              <a:t>Because these predicates have different clinical use, it may be required to request investigational device exemption (IDE)  to collect clinical data indicating ability to discern neurological deficit. </a:t>
            </a:r>
          </a:p>
          <a:p>
            <a:pPr defTabSz="914400">
              <a:lnSpc>
                <a:spcPct val="90000"/>
              </a:lnSpc>
              <a:spcAft>
                <a:spcPts val="600"/>
              </a:spcAft>
              <a:buClr>
                <a:schemeClr val="accent1"/>
              </a:buClr>
            </a:pPr>
            <a:r>
              <a:rPr lang="en-US" dirty="0">
                <a:solidFill>
                  <a:schemeClr val="tx1">
                    <a:lumMod val="75000"/>
                    <a:lumOff val="25000"/>
                  </a:schemeClr>
                </a:solidFill>
              </a:rPr>
              <a:t>Under this grant, we plan to prepare and file a Q-sub to FDA describing the </a:t>
            </a:r>
            <a:r>
              <a:rPr lang="en-US" dirty="0" err="1">
                <a:solidFill>
                  <a:schemeClr val="tx1">
                    <a:lumMod val="75000"/>
                    <a:lumOff val="25000"/>
                  </a:schemeClr>
                </a:solidFill>
              </a:rPr>
              <a:t>tonomter’s</a:t>
            </a:r>
            <a:r>
              <a:rPr lang="en-US" dirty="0">
                <a:solidFill>
                  <a:schemeClr val="tx1">
                    <a:lumMod val="75000"/>
                    <a:lumOff val="25000"/>
                  </a:schemeClr>
                </a:solidFill>
              </a:rPr>
              <a:t> proposed indication. The Q-sub will provide feedback on the requirements and scope of the IDE request. </a:t>
            </a:r>
          </a:p>
          <a:p>
            <a:pPr defTabSz="914400">
              <a:lnSpc>
                <a:spcPct val="90000"/>
              </a:lnSpc>
              <a:spcAft>
                <a:spcPts val="600"/>
              </a:spcAft>
              <a:buClr>
                <a:schemeClr val="accent1"/>
              </a:buClr>
            </a:pPr>
            <a:endParaRPr lang="en-US" dirty="0">
              <a:solidFill>
                <a:schemeClr val="tx1">
                  <a:lumMod val="75000"/>
                  <a:lumOff val="25000"/>
                </a:schemeClr>
              </a:solidFill>
            </a:endParaRPr>
          </a:p>
          <a:p>
            <a:pPr defTabSz="914400">
              <a:lnSpc>
                <a:spcPct val="90000"/>
              </a:lnSpc>
              <a:spcAft>
                <a:spcPts val="600"/>
              </a:spcAft>
              <a:buClr>
                <a:schemeClr val="accent1"/>
              </a:buClr>
            </a:pPr>
            <a:r>
              <a:rPr lang="en-US" dirty="0">
                <a:solidFill>
                  <a:schemeClr val="tx1">
                    <a:lumMod val="75000"/>
                    <a:lumOff val="25000"/>
                  </a:schemeClr>
                </a:solidFill>
              </a:rPr>
              <a:t>Depending on the review turnaround response time to the Q-sub program, it is anticipated that an IDE will also be filed with FDA during the 18-month duration of this grant. </a:t>
            </a:r>
          </a:p>
          <a:p>
            <a:pPr defTabSz="914400">
              <a:lnSpc>
                <a:spcPct val="90000"/>
              </a:lnSpc>
              <a:spcAft>
                <a:spcPts val="600"/>
              </a:spcAft>
              <a:buClr>
                <a:schemeClr val="accent1"/>
              </a:buClr>
            </a:pPr>
            <a:endParaRPr lang="en-US" dirty="0">
              <a:solidFill>
                <a:schemeClr val="tx1">
                  <a:lumMod val="75000"/>
                  <a:lumOff val="25000"/>
                </a:schemeClr>
              </a:solidFill>
            </a:endParaRPr>
          </a:p>
          <a:p>
            <a:pPr defTabSz="914400">
              <a:lnSpc>
                <a:spcPct val="90000"/>
              </a:lnSpc>
              <a:spcAft>
                <a:spcPts val="600"/>
              </a:spcAft>
              <a:buClr>
                <a:schemeClr val="accent1"/>
              </a:buClr>
            </a:pPr>
            <a:endParaRPr lang="en-US" dirty="0">
              <a:solidFill>
                <a:schemeClr val="tx1">
                  <a:lumMod val="75000"/>
                  <a:lumOff val="25000"/>
                </a:schemeClr>
              </a:solidFill>
            </a:endParaRPr>
          </a:p>
          <a:p>
            <a:pPr defTabSz="914400">
              <a:lnSpc>
                <a:spcPct val="90000"/>
              </a:lnSpc>
              <a:spcAft>
                <a:spcPts val="600"/>
              </a:spcAft>
              <a:buClr>
                <a:schemeClr val="accent1"/>
              </a:buClr>
            </a:pPr>
            <a:endParaRPr lang="en-US" dirty="0">
              <a:solidFill>
                <a:schemeClr val="tx1">
                  <a:lumMod val="75000"/>
                  <a:lumOff val="25000"/>
                </a:schemeClr>
              </a:solidFill>
            </a:endParaRPr>
          </a:p>
          <a:p>
            <a:pPr defTabSz="914400">
              <a:lnSpc>
                <a:spcPct val="90000"/>
              </a:lnSpc>
              <a:spcAft>
                <a:spcPts val="600"/>
              </a:spcAft>
              <a:buClr>
                <a:schemeClr val="accent1"/>
              </a:buClr>
            </a:pPr>
            <a:endParaRPr lang="bg-BG" dirty="0">
              <a:solidFill>
                <a:schemeClr val="tx1">
                  <a:lumMod val="75000"/>
                  <a:lumOff val="25000"/>
                </a:schemeClr>
              </a:solidFill>
            </a:endParaRPr>
          </a:p>
        </p:txBody>
      </p:sp>
      <p:pic>
        <p:nvPicPr>
          <p:cNvPr id="5" name="Picture 4">
            <a:extLst>
              <a:ext uri="{FF2B5EF4-FFF2-40B4-BE49-F238E27FC236}">
                <a16:creationId xmlns:a16="http://schemas.microsoft.com/office/drawing/2014/main" id="{243ADEA5-1240-EC00-CD5F-F01B9F653761}"/>
              </a:ext>
            </a:extLst>
          </p:cNvPr>
          <p:cNvPicPr>
            <a:picLocks noChangeAspect="1"/>
          </p:cNvPicPr>
          <p:nvPr/>
        </p:nvPicPr>
        <p:blipFill>
          <a:blip r:embed="rId2"/>
          <a:stretch>
            <a:fillRect/>
          </a:stretch>
        </p:blipFill>
        <p:spPr>
          <a:xfrm>
            <a:off x="6833201" y="3971700"/>
            <a:ext cx="4299388" cy="2204448"/>
          </a:xfrm>
          <a:prstGeom prst="rect">
            <a:avLst/>
          </a:prstGeom>
        </p:spPr>
      </p:pic>
      <p:pic>
        <p:nvPicPr>
          <p:cNvPr id="7" name="Picture 6">
            <a:extLst>
              <a:ext uri="{FF2B5EF4-FFF2-40B4-BE49-F238E27FC236}">
                <a16:creationId xmlns:a16="http://schemas.microsoft.com/office/drawing/2014/main" id="{0355A5C5-4B1C-99D6-4C25-1A957BAF11CE}"/>
              </a:ext>
            </a:extLst>
          </p:cNvPr>
          <p:cNvPicPr>
            <a:picLocks noChangeAspect="1"/>
          </p:cNvPicPr>
          <p:nvPr/>
        </p:nvPicPr>
        <p:blipFill>
          <a:blip r:embed="rId3"/>
          <a:stretch>
            <a:fillRect/>
          </a:stretch>
        </p:blipFill>
        <p:spPr>
          <a:xfrm>
            <a:off x="7358610" y="1901133"/>
            <a:ext cx="3773979" cy="1970333"/>
          </a:xfrm>
          <a:prstGeom prst="rect">
            <a:avLst/>
          </a:prstGeom>
        </p:spPr>
      </p:pic>
      <p:sp>
        <p:nvSpPr>
          <p:cNvPr id="8" name="TextBox 7">
            <a:extLst>
              <a:ext uri="{FF2B5EF4-FFF2-40B4-BE49-F238E27FC236}">
                <a16:creationId xmlns:a16="http://schemas.microsoft.com/office/drawing/2014/main" id="{8796C3B2-6724-773C-EE0E-C60A6FDE1374}"/>
              </a:ext>
            </a:extLst>
          </p:cNvPr>
          <p:cNvSpPr txBox="1"/>
          <p:nvPr/>
        </p:nvSpPr>
        <p:spPr>
          <a:xfrm>
            <a:off x="6151880" y="1800899"/>
            <a:ext cx="2336259" cy="523220"/>
          </a:xfrm>
          <a:prstGeom prst="rect">
            <a:avLst/>
          </a:prstGeom>
          <a:noFill/>
        </p:spPr>
        <p:txBody>
          <a:bodyPr wrap="square">
            <a:spAutoFit/>
          </a:bodyPr>
          <a:lstStyle/>
          <a:p>
            <a:r>
              <a:rPr lang="en-US" sz="1400" b="1" i="0" dirty="0">
                <a:solidFill>
                  <a:srgbClr val="495354"/>
                </a:solidFill>
                <a:effectLst/>
                <a:latin typeface="var(--medium)"/>
              </a:rPr>
              <a:t>Predicate </a:t>
            </a:r>
          </a:p>
          <a:p>
            <a:r>
              <a:rPr lang="en-US" sz="1400" b="1" i="0" dirty="0">
                <a:solidFill>
                  <a:srgbClr val="495354"/>
                </a:solidFill>
                <a:effectLst/>
                <a:latin typeface="var(--medium)"/>
              </a:rPr>
              <a:t>Devices:</a:t>
            </a:r>
            <a:endParaRPr lang="en-US" sz="1400" b="1" dirty="0"/>
          </a:p>
        </p:txBody>
      </p:sp>
    </p:spTree>
    <p:extLst>
      <p:ext uri="{BB962C8B-B14F-4D97-AF65-F5344CB8AC3E}">
        <p14:creationId xmlns:p14="http://schemas.microsoft.com/office/powerpoint/2010/main" val="37335915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818E3754711C419E5B8E5A5B2E2637" ma:contentTypeVersion="16" ma:contentTypeDescription="Create a new document." ma:contentTypeScope="" ma:versionID="c204157c481ce6e2636d5f238330c689">
  <xsd:schema xmlns:xsd="http://www.w3.org/2001/XMLSchema" xmlns:xs="http://www.w3.org/2001/XMLSchema" xmlns:p="http://schemas.microsoft.com/office/2006/metadata/properties" xmlns:ns2="57b5f61b-3deb-4a58-a80f-97c2a44fbcd8" xmlns:ns3="9ac24394-c290-43cb-b49a-eafd33f75ac0" targetNamespace="http://schemas.microsoft.com/office/2006/metadata/properties" ma:root="true" ma:fieldsID="15050621f1999af001a7fddf3ebeeb3d" ns2:_="" ns3:_="">
    <xsd:import namespace="57b5f61b-3deb-4a58-a80f-97c2a44fbcd8"/>
    <xsd:import namespace="9ac24394-c290-43cb-b49a-eafd33f75a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5f61b-3deb-4a58-a80f-97c2a44fb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e0e13cf-7bdf-4d00-9ff0-2320db8c49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c24394-c290-43cb-b49a-eafd33f75a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3653a7b-583b-4673-af78-458cd2d306d1}" ma:internalName="TaxCatchAll" ma:showField="CatchAllData" ma:web="9ac24394-c290-43cb-b49a-eafd33f75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c24394-c290-43cb-b49a-eafd33f75ac0" xsi:nil="true"/>
    <MediaServiceKeyPoints xmlns="57b5f61b-3deb-4a58-a80f-97c2a44fbcd8" xsi:nil="true"/>
    <lcf76f155ced4ddcb4097134ff3c332f xmlns="57b5f61b-3deb-4a58-a80f-97c2a44fbcd8">
      <Terms xmlns="http://schemas.microsoft.com/office/infopath/2007/PartnerControls"/>
    </lcf76f155ced4ddcb4097134ff3c332f>
    <SharedWithUsers xmlns="9ac24394-c290-43cb-b49a-eafd33f75ac0">
      <UserInfo>
        <DisplayName>Mary O'Reilly</DisplayName>
        <AccountId>23</AccountId>
        <AccountType/>
      </UserInfo>
    </SharedWithUsers>
  </documentManagement>
</p:properties>
</file>

<file path=customXml/itemProps1.xml><?xml version="1.0" encoding="utf-8"?>
<ds:datastoreItem xmlns:ds="http://schemas.openxmlformats.org/officeDocument/2006/customXml" ds:itemID="{B13FC90C-E938-4D14-B988-1AABB7F8F353}">
  <ds:schemaRefs>
    <ds:schemaRef ds:uri="http://schemas.microsoft.com/sharepoint/v3/contenttype/forms"/>
  </ds:schemaRefs>
</ds:datastoreItem>
</file>

<file path=customXml/itemProps2.xml><?xml version="1.0" encoding="utf-8"?>
<ds:datastoreItem xmlns:ds="http://schemas.openxmlformats.org/officeDocument/2006/customXml" ds:itemID="{B6066F7F-0852-4869-A184-C43AB2DD7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5f61b-3deb-4a58-a80f-97c2a44fbcd8"/>
    <ds:schemaRef ds:uri="9ac24394-c290-43cb-b49a-eafd33f75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3D0E2C-DCCF-4DCA-8700-60C67A2E1F44}">
  <ds:schemaRefs>
    <ds:schemaRef ds:uri="http://schemas.microsoft.com/office/infopath/2007/PartnerControls"/>
    <ds:schemaRef ds:uri="http://www.w3.org/XML/1998/namespace"/>
    <ds:schemaRef ds:uri="http://purl.org/dc/terms/"/>
    <ds:schemaRef ds:uri="57b5f61b-3deb-4a58-a80f-97c2a44fbcd8"/>
    <ds:schemaRef ds:uri="http://purl.org/dc/elements/1.1/"/>
    <ds:schemaRef ds:uri="9ac24394-c290-43cb-b49a-eafd33f75ac0"/>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3311</TotalTime>
  <Words>2193</Words>
  <Application>Microsoft Office PowerPoint</Application>
  <PresentationFormat>Widescreen</PresentationFormat>
  <Paragraphs>130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var(--medium)</vt:lpstr>
      <vt:lpstr>Retrospect</vt:lpstr>
      <vt:lpstr> Development of Rectal Tonometer for Diagnosis of Occult Tethered Cord Syndrome (TCS)  PI:  Eniko Enikov, Professor Aerospace and Mechanical Engineering, Bio5, UA  Co-PIs:  Richard Chua, Professor of Neurosurgery, Banner UMC, UA  Anthony Avellino, MD, Professor of Pediatric Neurosurgery, Banner UMC, UA  Rein Anton, MD Neurosurgery CNS, PhD Biochemistry, Banner UMC, UA </vt:lpstr>
      <vt:lpstr>Clinical need and scale of the problem</vt:lpstr>
      <vt:lpstr>Current clinical solutions and their limitations</vt:lpstr>
      <vt:lpstr>Proposed new solution and expected benefits</vt:lpstr>
      <vt:lpstr>Development work done to-date (1 of 2 slides)</vt:lpstr>
      <vt:lpstr>Development work done to-date (2 of 2 slides)</vt:lpstr>
      <vt:lpstr>Validation</vt:lpstr>
      <vt:lpstr>Plan  - commercialization/licensing</vt:lpstr>
      <vt:lpstr>Regulatory requirements and plan to address</vt:lpstr>
      <vt:lpstr>Project plan for grant period</vt:lpstr>
      <vt:lpstr>Current intellectual property (IP) and IP strategy </vt:lpstr>
      <vt:lpstr>Funding received to date and future funding strategy </vt:lpstr>
      <vt:lpstr>Project Team/Resources and Environment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Juliet Gomez</dc:creator>
  <cp:lastModifiedBy>Eniko Enikov</cp:lastModifiedBy>
  <cp:revision>204</cp:revision>
  <dcterms:created xsi:type="dcterms:W3CDTF">2022-09-07T22:25:19Z</dcterms:created>
  <dcterms:modified xsi:type="dcterms:W3CDTF">2024-03-01T05:35:37Z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0x0101005A818E3754711C419E5B8E5A5B2E2637</vt:lpwstr>
  </property>
  <property fmtid="{D5CDD505-2E9C-101B-9397-08002B2CF9AE}" pid="3" name="MediaServiceImageTags">
    <vt:lpwstr/>
  </property>
</Properties>
</file>