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9"/>
  </p:notesMasterIdLst>
  <p:sldIdLst>
    <p:sldId id="256" r:id="rId2"/>
    <p:sldId id="359" r:id="rId3"/>
    <p:sldId id="368" r:id="rId4"/>
    <p:sldId id="360" r:id="rId5"/>
    <p:sldId id="367" r:id="rId6"/>
    <p:sldId id="364" r:id="rId7"/>
    <p:sldId id="3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4"/>
    <p:restoredTop sz="88311"/>
  </p:normalViewPr>
  <p:slideViewPr>
    <p:cSldViewPr snapToGrid="0">
      <p:cViewPr varScale="1">
        <p:scale>
          <a:sx n="99" d="100"/>
          <a:sy n="99" d="100"/>
        </p:scale>
        <p:origin x="870" y="72"/>
      </p:cViewPr>
      <p:guideLst/>
    </p:cSldViewPr>
  </p:slideViewPr>
  <p:outlineViewPr>
    <p:cViewPr>
      <p:scale>
        <a:sx n="33" d="100"/>
        <a:sy n="33" d="100"/>
      </p:scale>
      <p:origin x="0" y="-97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B6B0-47F0-F946-B978-F9C99E65BF0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2E431-7C92-B448-8457-F2CE6BD22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0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E431-7C92-B448-8457-F2CE6BD22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E431-7C92-B448-8457-F2CE6BD22D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8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E431-7C92-B448-8457-F2CE6BD22D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BioSafe Systems LLC Revenue: $18.6M (PAA); </a:t>
            </a:r>
            <a:r>
              <a:rPr lang="en-US" dirty="0" err="1"/>
              <a:t>Smartwash</a:t>
            </a:r>
            <a:r>
              <a:rPr lang="en-US" dirty="0"/>
              <a:t> Revenue: $8.6M (chlorine with acid reducer)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E431-7C92-B448-8457-F2CE6BD22D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E6876-7767-74C8-4665-A28C9C2C2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18C2E-E24D-04BD-7437-03A9F8B83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9CE50-0F23-3B33-A4FF-E8B8FC39F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6F6DB-1529-A8A9-030D-5062A4820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E431-7C92-B448-8457-F2CE6BD22D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E431-7C92-B448-8457-F2CE6BD22D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3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E431-7C92-B448-8457-F2CE6BD22D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1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0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8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88" r:id="rId7"/>
    <p:sldLayoutId id="2147483689" r:id="rId8"/>
    <p:sldLayoutId id="2147483690" r:id="rId9"/>
    <p:sldLayoutId id="2147483691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9D586-2B24-5331-B962-7D6E5BBBC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750" y="3610889"/>
            <a:ext cx="8733452" cy="21131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r>
              <a:rPr lang="en-US" sz="3200" dirty="0">
                <a:solidFill>
                  <a:srgbClr val="17BBA8"/>
                </a:solidFill>
              </a:rPr>
              <a:t>Nature’s </a:t>
            </a:r>
            <a:r>
              <a:rPr lang="en-US" sz="3200" dirty="0"/>
              <a:t>Answer. Every Extra Day Counts.</a:t>
            </a:r>
            <a:br>
              <a:rPr lang="en-US" sz="2100" dirty="0"/>
            </a:br>
            <a:br>
              <a:rPr lang="en-US" sz="2100" dirty="0"/>
            </a:br>
            <a:endParaRPr lang="en-US" sz="21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5D976F-50BF-4FEC-B797-AACEB2C35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3C66400-9114-4E43-A4CC-E3DCF49D4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9B7520A-668D-4486-B70D-BCEA3D961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A69AE54-5712-3F9C-5F58-6EE9BBCB6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97" y="720334"/>
            <a:ext cx="10515600" cy="3023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CC4F3-4915-CA41-8171-6E6DF30CAFE2}"/>
              </a:ext>
            </a:extLst>
          </p:cNvPr>
          <p:cNvSpPr txBox="1"/>
          <p:nvPr/>
        </p:nvSpPr>
        <p:spPr>
          <a:xfrm>
            <a:off x="836675" y="5405352"/>
            <a:ext cx="10880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 Extend shelf-life      •  100% GRAS plant-based ingredients       •   Edible     •   Eco-friendly </a:t>
            </a:r>
          </a:p>
        </p:txBody>
      </p:sp>
    </p:spTree>
    <p:extLst>
      <p:ext uri="{BB962C8B-B14F-4D97-AF65-F5344CB8AC3E}">
        <p14:creationId xmlns:p14="http://schemas.microsoft.com/office/powerpoint/2010/main" val="413697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57C4-EFE1-DBFD-A12C-019D4C50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food safety to extended freshness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E000F-2DF5-5AA8-A7F4-56830513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91324"/>
            <a:ext cx="11421762" cy="4453890"/>
          </a:xfrm>
        </p:spPr>
        <p:txBody>
          <a:bodyPr>
            <a:normAutofit/>
          </a:bodyPr>
          <a:lstStyle/>
          <a:p>
            <a:r>
              <a:rPr lang="en-US" dirty="0"/>
              <a:t>Focus on extension of shelf-life</a:t>
            </a:r>
          </a:p>
          <a:p>
            <a:pPr lvl="1"/>
            <a:r>
              <a:rPr lang="en-US" dirty="0"/>
              <a:t>Immediate cost-savings; easier to demonstrate ROI</a:t>
            </a:r>
          </a:p>
          <a:p>
            <a:pPr lvl="2"/>
            <a:r>
              <a:rPr lang="en-US" dirty="0"/>
              <a:t>Even a few days can save millions in retail chains</a:t>
            </a:r>
          </a:p>
          <a:p>
            <a:pPr lvl="2"/>
            <a:r>
              <a:rPr lang="en-US" dirty="0"/>
              <a:t>Reduced spoilage and less food waste</a:t>
            </a:r>
          </a:p>
          <a:p>
            <a:pPr lvl="2"/>
            <a:r>
              <a:rPr lang="en-US" dirty="0"/>
              <a:t>Longer sell-by dates</a:t>
            </a:r>
          </a:p>
          <a:p>
            <a:pPr lvl="2"/>
            <a:r>
              <a:rPr lang="en-US" dirty="0"/>
              <a:t>Flexible logistics</a:t>
            </a:r>
          </a:p>
          <a:p>
            <a:pPr lvl="2"/>
            <a:r>
              <a:rPr lang="en-US" dirty="0"/>
              <a:t>Extended distribution range</a:t>
            </a:r>
          </a:p>
          <a:p>
            <a:pPr lvl="2"/>
            <a:r>
              <a:rPr lang="en-US" dirty="0"/>
              <a:t>Lower return rates from retailers</a:t>
            </a:r>
          </a:p>
          <a:p>
            <a:pPr lvl="2"/>
            <a:r>
              <a:rPr lang="en-US" dirty="0"/>
              <a:t>Premium pricing potential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Content Placeholder 5" descr="A close up of food&#10;&#10;AI-generated content may be incorrect.">
            <a:extLst>
              <a:ext uri="{FF2B5EF4-FFF2-40B4-BE49-F238E27FC236}">
                <a16:creationId xmlns:a16="http://schemas.microsoft.com/office/drawing/2014/main" id="{48809FF7-63B9-87D2-1F49-2EE827F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900" y="4223741"/>
            <a:ext cx="5498556" cy="2175626"/>
          </a:xfrm>
          <a:prstGeom prst="rect">
            <a:avLst/>
          </a:prstGeom>
        </p:spPr>
      </p:pic>
      <p:pic>
        <p:nvPicPr>
          <p:cNvPr id="6" name="Picture 5" descr="A piece of pineapple in a plastic bag&#10;&#10;AI-generated content may be incorrect.">
            <a:extLst>
              <a:ext uri="{FF2B5EF4-FFF2-40B4-BE49-F238E27FC236}">
                <a16:creationId xmlns:a16="http://schemas.microsoft.com/office/drawing/2014/main" id="{E480DBD7-03C3-5982-E7AF-502AEB887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598" y="2223322"/>
            <a:ext cx="2104858" cy="20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2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0A235-7FFB-FB6F-902D-4C4886C8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8CEE-F7D1-CFC5-A3D8-7E9164C9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food safety to extended freshness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7597E-84E4-3F29-FA8B-D53EAE596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 on extension of shelf-life</a:t>
            </a:r>
          </a:p>
          <a:p>
            <a:pPr lvl="1"/>
            <a:r>
              <a:rPr lang="en-US" dirty="0"/>
              <a:t>Less Regulation and Liability Risk </a:t>
            </a:r>
          </a:p>
          <a:p>
            <a:pPr lvl="2"/>
            <a:r>
              <a:rPr lang="en-US" dirty="0"/>
              <a:t>Antimicrobial claims on pathogens have stringent FDA/EPA scrutiny </a:t>
            </a:r>
          </a:p>
          <a:p>
            <a:pPr lvl="2"/>
            <a:r>
              <a:rPr lang="en-US" dirty="0"/>
              <a:t>Higher market entry barrier</a:t>
            </a:r>
          </a:p>
          <a:p>
            <a:pPr lvl="1"/>
            <a:r>
              <a:rPr lang="en-US" dirty="0"/>
              <a:t>Fewer competition, less crowded innovation space</a:t>
            </a:r>
          </a:p>
          <a:p>
            <a:pPr lvl="2"/>
            <a:r>
              <a:rPr lang="en-US" dirty="0"/>
              <a:t>Some competition but none for fresh-cut fruit to extend to 30-45 days</a:t>
            </a:r>
          </a:p>
          <a:p>
            <a:pPr lvl="2"/>
            <a:r>
              <a:rPr lang="en-US" dirty="0"/>
              <a:t>Clean label/Natural a strong fit with trends regarding shelf- life </a:t>
            </a:r>
          </a:p>
          <a:p>
            <a:pPr lvl="3"/>
            <a:r>
              <a:rPr lang="en-US" dirty="0"/>
              <a:t>In food safety, harder to replace chemicals for pathogen control</a:t>
            </a:r>
          </a:p>
          <a:p>
            <a:pPr lvl="1"/>
            <a:r>
              <a:rPr lang="en-US" dirty="0"/>
              <a:t>Faster go-to-market potential </a:t>
            </a:r>
          </a:p>
          <a:p>
            <a:pPr lvl="2"/>
            <a:r>
              <a:rPr lang="en-US" dirty="0"/>
              <a:t>“Extended shelf-life” much easier to market than “kill pathogens” claims</a:t>
            </a:r>
          </a:p>
          <a:p>
            <a:pPr lvl="2"/>
            <a:r>
              <a:rPr lang="en-US" dirty="0"/>
              <a:t>Openness to trials to reduce waste vs. risk adverse</a:t>
            </a:r>
          </a:p>
          <a:p>
            <a:pPr lvl="2"/>
            <a:r>
              <a:rPr lang="en-US" dirty="0"/>
              <a:t>Aligns with food security and environmental sustainability goals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100" name="Picture 4" descr="9+ Thousand Clean Label Ingredients ...">
            <a:extLst>
              <a:ext uri="{FF2B5EF4-FFF2-40B4-BE49-F238E27FC236}">
                <a16:creationId xmlns:a16="http://schemas.microsoft.com/office/drawing/2014/main" id="{F2E7CBBC-3F4F-43F3-3ED0-4C99A455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18" y="3026482"/>
            <a:ext cx="1587397" cy="17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6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F8BED-C495-25F8-8576-5944DB56F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C4BA-BEBF-8E2D-94BC-587B9EF6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Addressable Markets - Fresh Strawberries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F0B0-5FB7-3EC4-C141-B6667B90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5427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Global fresh strawberry market: ~ $16 - 21B (global TAM)</a:t>
            </a:r>
          </a:p>
          <a:p>
            <a:r>
              <a:rPr lang="en-US" dirty="0"/>
              <a:t>U.S. fresh strawberry market value: ~$4 - 6B annually (TAM)</a:t>
            </a:r>
          </a:p>
          <a:p>
            <a:pPr lvl="1"/>
            <a:r>
              <a:rPr lang="en-US" dirty="0"/>
              <a:t>Waste reduction potential: 30% of $4B suggests $1.2B spoilage loss addressable market; if conservative 50% recoverable ~ $600M</a:t>
            </a:r>
          </a:p>
          <a:p>
            <a:pPr lvl="2"/>
            <a:r>
              <a:rPr lang="en-US" dirty="0"/>
              <a:t>Strawberry waste reduction market is more than N. America agriculture sanitizer market ($563M) </a:t>
            </a:r>
          </a:p>
          <a:p>
            <a:pPr lvl="1"/>
            <a:r>
              <a:rPr lang="en-US" dirty="0"/>
              <a:t>Serviceable obtainable market, if capture 5% of $600M over 5 years = $30M/yr potential</a:t>
            </a:r>
          </a:p>
          <a:p>
            <a:pPr lvl="2"/>
            <a:r>
              <a:rPr lang="en-US" dirty="0"/>
              <a:t>BioSafe Systems LLC Revenue: $18.6M (PAA); </a:t>
            </a:r>
            <a:r>
              <a:rPr lang="en-US" dirty="0" err="1"/>
              <a:t>Smartwash</a:t>
            </a:r>
            <a:r>
              <a:rPr lang="en-US" dirty="0"/>
              <a:t> Revenue: $8.6M (chlorine with acid reducer)</a:t>
            </a:r>
          </a:p>
          <a:p>
            <a:pPr lvl="1"/>
            <a:r>
              <a:rPr lang="en-US" dirty="0"/>
              <a:t>Additional revenue from premium pricing or licensing</a:t>
            </a:r>
          </a:p>
          <a:p>
            <a:pPr lvl="1"/>
            <a:r>
              <a:rPr lang="en-US" dirty="0"/>
              <a:t>CAGR est. 3.2 – 6.4%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6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1D3B5-CD05-FDE6-2152-CA666B34E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983B-2BA6-9D05-96DC-CC778869B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Addressable Markets – Fresh-Cut Fruit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C06F-4D55-DDEE-097A-1E109A81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91323"/>
            <a:ext cx="11274612" cy="45427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U.S. fresh-cut fruit market: ~ $15 - 20B </a:t>
            </a:r>
          </a:p>
          <a:p>
            <a:pPr lvl="1"/>
            <a:r>
              <a:rPr lang="en-US" dirty="0"/>
              <a:t>U.S. fresh-cut apple market value: ~$3 – 6B annually (TAM)</a:t>
            </a:r>
          </a:p>
          <a:p>
            <a:pPr lvl="2"/>
            <a:r>
              <a:rPr lang="en-US" dirty="0"/>
              <a:t>20-30% of market</a:t>
            </a:r>
          </a:p>
          <a:p>
            <a:pPr lvl="1"/>
            <a:r>
              <a:rPr lang="en-US" dirty="0"/>
              <a:t>U.S. fresh-cut pineapple market value: ~$1.5 - 3B annually (TAM)</a:t>
            </a:r>
          </a:p>
          <a:p>
            <a:pPr lvl="2"/>
            <a:r>
              <a:rPr lang="en-US" dirty="0"/>
              <a:t>5-10% of market</a:t>
            </a:r>
          </a:p>
          <a:p>
            <a:pPr lvl="2"/>
            <a:r>
              <a:rPr lang="en-US" dirty="0"/>
              <a:t>E.g. for fresh-cut pineapple</a:t>
            </a:r>
          </a:p>
          <a:p>
            <a:pPr lvl="3"/>
            <a:r>
              <a:rPr lang="en-US" dirty="0"/>
              <a:t>Serviceable Obtainable Market, if capture 5% of $1.5B over 5 years = $75M</a:t>
            </a:r>
          </a:p>
          <a:p>
            <a:pPr lvl="3"/>
            <a:r>
              <a:rPr lang="en-US" dirty="0"/>
              <a:t>Not accounting for expanded demand</a:t>
            </a:r>
          </a:p>
          <a:p>
            <a:pPr lvl="1"/>
            <a:r>
              <a:rPr lang="en-US" dirty="0"/>
              <a:t>Shelf-life of 30 – 45 days would increase TAM</a:t>
            </a:r>
          </a:p>
          <a:p>
            <a:pPr lvl="2"/>
            <a:r>
              <a:rPr lang="en-US" dirty="0"/>
              <a:t>Waste reduction, expanded distribution, increased demand</a:t>
            </a:r>
          </a:p>
          <a:p>
            <a:pPr lvl="2"/>
            <a:r>
              <a:rPr lang="en-US" dirty="0"/>
              <a:t>E.g. for fresh-cut pineapple, 30% increase is ~ $500M - $1B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30" name="Picture 6" descr="Value-Added Fresh-Cut Produce Adds ...">
            <a:extLst>
              <a:ext uri="{FF2B5EF4-FFF2-40B4-BE49-F238E27FC236}">
                <a16:creationId xmlns:a16="http://schemas.microsoft.com/office/drawing/2014/main" id="{4576D81E-F02C-7D43-3C9E-2279D880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13" y="4872202"/>
            <a:ext cx="2892925" cy="16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0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7A3F-7FFE-6CDE-CD48-B50A6DB7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5" y="215153"/>
            <a:ext cx="10895106" cy="1118795"/>
          </a:xfrm>
        </p:spPr>
        <p:txBody>
          <a:bodyPr/>
          <a:lstStyle/>
          <a:p>
            <a:r>
              <a:rPr lang="en-US" dirty="0"/>
              <a:t>Table of main competitors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245EFC-90B8-EB85-5935-AE52D222D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43057"/>
              </p:ext>
            </p:extLst>
          </p:nvPr>
        </p:nvGraphicFramePr>
        <p:xfrm>
          <a:off x="310029" y="1160379"/>
          <a:ext cx="11571942" cy="548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314">
                  <a:extLst>
                    <a:ext uri="{9D8B030D-6E8A-4147-A177-3AD203B41FA5}">
                      <a16:colId xmlns:a16="http://schemas.microsoft.com/office/drawing/2014/main" val="1533865946"/>
                    </a:ext>
                  </a:extLst>
                </a:gridCol>
                <a:gridCol w="3857314">
                  <a:extLst>
                    <a:ext uri="{9D8B030D-6E8A-4147-A177-3AD203B41FA5}">
                      <a16:colId xmlns:a16="http://schemas.microsoft.com/office/drawing/2014/main" val="2742905999"/>
                    </a:ext>
                  </a:extLst>
                </a:gridCol>
                <a:gridCol w="3857314">
                  <a:extLst>
                    <a:ext uri="{9D8B030D-6E8A-4147-A177-3AD203B41FA5}">
                      <a16:colId xmlns:a16="http://schemas.microsoft.com/office/drawing/2014/main" val="1910011924"/>
                    </a:ext>
                  </a:extLst>
                </a:gridCol>
              </a:tblGrid>
              <a:tr h="348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Apeel</a:t>
                      </a:r>
                      <a:r>
                        <a:rPr lang="en-US" dirty="0"/>
                        <a:t>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 Foods Corporation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80244"/>
                  </a:ext>
                </a:extLst>
              </a:tr>
              <a:tr h="348340">
                <a:tc>
                  <a:txBody>
                    <a:bodyPr/>
                    <a:lstStyle/>
                    <a:p>
                      <a:r>
                        <a:rPr lang="en-US" dirty="0"/>
                        <a:t>Founded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780441"/>
                  </a:ext>
                </a:extLst>
              </a:tr>
              <a:tr h="609594">
                <a:tc>
                  <a:txBody>
                    <a:bodyPr/>
                    <a:lstStyle/>
                    <a:p>
                      <a:r>
                        <a:rPr lang="en-US" dirty="0"/>
                        <a:t>Core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Lipids from seeds, peels, pulp as a physical barrier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Chemical based (mainly lauric </a:t>
                      </a:r>
                      <a:r>
                        <a:rPr lang="en-US" dirty="0" err="1"/>
                        <a:t>arginate</a:t>
                      </a:r>
                      <a:r>
                        <a:rPr lang="en-US" dirty="0"/>
                        <a:t>) as anti-microbial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24844"/>
                  </a:ext>
                </a:extLst>
              </a:tr>
              <a:tr h="8708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Reduces food waste – produce – avocados, citrus (oranges, limes, lemons, grapefruit)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 foodborne pathogens - meat, poultry, seafood, produce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25312"/>
                  </a:ext>
                </a:extLst>
              </a:tr>
              <a:tr h="6095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Plant based, GRAS, biomimicry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Preserve freshness with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Also design systems – spray, dip, water recycling, dosing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058216"/>
                  </a:ext>
                </a:extLst>
              </a:tr>
              <a:tr h="500954">
                <a:tc>
                  <a:txBody>
                    <a:bodyPr/>
                    <a:lstStyle/>
                    <a:p>
                      <a:r>
                        <a:rPr lang="en-US" dirty="0"/>
                        <a:t>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Retailers, growers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Food processors, slaughterhouses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374265"/>
                  </a:ext>
                </a:extLst>
              </a:tr>
              <a:tr h="500954">
                <a:tc>
                  <a:txBody>
                    <a:bodyPr/>
                    <a:lstStyle/>
                    <a:p>
                      <a:r>
                        <a:rPr lang="en-US" dirty="0"/>
                        <a:t>Financial 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~$2B (2021 Series E funding)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$100 – 200M (private)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778068"/>
                  </a:ext>
                </a:extLst>
              </a:tr>
              <a:tr h="1145038">
                <a:tc>
                  <a:txBody>
                    <a:bodyPr/>
                    <a:lstStyle/>
                    <a:p>
                      <a:r>
                        <a:rPr lang="en-US" dirty="0"/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&gt;$640M total </a:t>
                      </a:r>
                    </a:p>
                    <a:p>
                      <a:r>
                        <a:rPr lang="en-US" dirty="0"/>
                        <a:t>Started with $100K from Gates Foundation, raised ~$1.25M seed round (2013), then Series A-E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ownership, stable B2B food safety, moderate niche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07152"/>
                  </a:ext>
                </a:extLst>
              </a:tr>
              <a:tr h="348340"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$20 - 50M+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$30 – 50M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923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51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D2C2-1EA0-A065-91EB-1ADC5D7E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Drivers for PCS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06CB-EE93-0025-453E-215073FE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Extension of up to </a:t>
            </a:r>
            <a:r>
              <a:rPr lang="en-US" u="sng" dirty="0"/>
              <a:t>45 days </a:t>
            </a:r>
            <a:r>
              <a:rPr lang="en-US" dirty="0"/>
              <a:t>depending on commodity and treatment</a:t>
            </a:r>
          </a:p>
          <a:p>
            <a:r>
              <a:rPr lang="en-US" u="sng" dirty="0"/>
              <a:t>GRAS-based</a:t>
            </a:r>
            <a:r>
              <a:rPr lang="en-US" dirty="0"/>
              <a:t>, no synthetic additives</a:t>
            </a:r>
          </a:p>
          <a:p>
            <a:r>
              <a:rPr lang="en-US" dirty="0"/>
              <a:t>Every ingredient is permitted under the NOP program</a:t>
            </a:r>
          </a:p>
          <a:p>
            <a:pPr lvl="1"/>
            <a:r>
              <a:rPr lang="en-US" dirty="0"/>
              <a:t>Flavoring agents, natural preservatives (coatings, washes, flavor enhancements)</a:t>
            </a:r>
          </a:p>
          <a:p>
            <a:pPr lvl="1"/>
            <a:r>
              <a:rPr lang="en-US" dirty="0"/>
              <a:t>Both conventional and organic markets</a:t>
            </a:r>
          </a:p>
          <a:p>
            <a:r>
              <a:rPr lang="en-US" dirty="0"/>
              <a:t>Two </a:t>
            </a:r>
            <a:r>
              <a:rPr lang="en-US" u="sng" dirty="0"/>
              <a:t>issued</a:t>
            </a:r>
            <a:r>
              <a:rPr lang="en-US" dirty="0"/>
              <a:t> patents covering essential oils and plant extracts, both fogging and edible films: two modes, two markets</a:t>
            </a:r>
          </a:p>
          <a:p>
            <a:r>
              <a:rPr lang="en-US" dirty="0"/>
              <a:t>Advantage: </a:t>
            </a:r>
            <a:r>
              <a:rPr lang="en-US" u="sng" dirty="0"/>
              <a:t>Food safety assurance</a:t>
            </a:r>
            <a:r>
              <a:rPr lang="en-US" dirty="0"/>
              <a:t> (added dual benefit)</a:t>
            </a:r>
          </a:p>
          <a:p>
            <a:r>
              <a:rPr lang="en-US" dirty="0"/>
              <a:t>Feasible and </a:t>
            </a:r>
            <a:r>
              <a:rPr lang="en-US" u="sng" dirty="0"/>
              <a:t>affordable</a:t>
            </a:r>
            <a:r>
              <a:rPr lang="en-US" dirty="0"/>
              <a:t> (&lt;$0.05 for fogging; &lt;$0.13 for edible films per 16 oz)</a:t>
            </a:r>
          </a:p>
          <a:p>
            <a:r>
              <a:rPr lang="en-US" u="sng" dirty="0"/>
              <a:t>Summary:</a:t>
            </a:r>
            <a:r>
              <a:rPr lang="en-US" dirty="0"/>
              <a:t> Pre-revenue, with two patents, targeting trials first with pre-seed for validation and seed funding for commercial pilot and early revenue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51636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25159</TotalTime>
  <Words>748</Words>
  <Application>Microsoft Office PowerPoint</Application>
  <PresentationFormat>Widescreen</PresentationFormat>
  <Paragraphs>105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   Nature’s Answer. Every Extra Day Counts.  </vt:lpstr>
      <vt:lpstr>From food safety to extended freshness</vt:lpstr>
      <vt:lpstr>From food safety to extended freshness</vt:lpstr>
      <vt:lpstr>Addressable Markets - Fresh Strawberries</vt:lpstr>
      <vt:lpstr>Addressable Markets – Fresh-Cut Fruit</vt:lpstr>
      <vt:lpstr>Table of main competitors</vt:lpstr>
      <vt:lpstr>Valuation Drivers for PCS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100% Plant-made Antimicrobial Company</dc:title>
  <dc:creator>Law, Bibiana - (bibiana)</dc:creator>
  <cp:lastModifiedBy>Wood, Steven M - (stevenwood)</cp:lastModifiedBy>
  <cp:revision>83</cp:revision>
  <dcterms:created xsi:type="dcterms:W3CDTF">2023-11-20T18:28:10Z</dcterms:created>
  <dcterms:modified xsi:type="dcterms:W3CDTF">2025-08-05T17:09:01Z</dcterms:modified>
</cp:coreProperties>
</file>